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759" r:id="rId2"/>
    <p:sldId id="534" r:id="rId3"/>
    <p:sldId id="634" r:id="rId4"/>
    <p:sldId id="647" r:id="rId5"/>
    <p:sldId id="535" r:id="rId6"/>
    <p:sldId id="779" r:id="rId7"/>
    <p:sldId id="770" r:id="rId8"/>
    <p:sldId id="536" r:id="rId9"/>
    <p:sldId id="766" r:id="rId10"/>
    <p:sldId id="771" r:id="rId11"/>
    <p:sldId id="648" r:id="rId12"/>
    <p:sldId id="773" r:id="rId13"/>
    <p:sldId id="538" r:id="rId14"/>
    <p:sldId id="768" r:id="rId15"/>
    <p:sldId id="784" r:id="rId16"/>
    <p:sldId id="786" r:id="rId17"/>
    <p:sldId id="769" r:id="rId18"/>
    <p:sldId id="789" r:id="rId19"/>
    <p:sldId id="783" r:id="rId20"/>
    <p:sldId id="772" r:id="rId21"/>
    <p:sldId id="578" r:id="rId22"/>
    <p:sldId id="539" r:id="rId23"/>
    <p:sldId id="576" r:id="rId24"/>
    <p:sldId id="776" r:id="rId25"/>
    <p:sldId id="777" r:id="rId26"/>
    <p:sldId id="787" r:id="rId27"/>
    <p:sldId id="780" r:id="rId28"/>
    <p:sldId id="542" r:id="rId29"/>
    <p:sldId id="543" r:id="rId30"/>
    <p:sldId id="673" r:id="rId31"/>
    <p:sldId id="547" r:id="rId32"/>
    <p:sldId id="548" r:id="rId33"/>
    <p:sldId id="778" r:id="rId34"/>
    <p:sldId id="549" r:id="rId35"/>
    <p:sldId id="550" r:id="rId36"/>
    <p:sldId id="551" r:id="rId37"/>
    <p:sldId id="781" r:id="rId38"/>
    <p:sldId id="554" r:id="rId39"/>
    <p:sldId id="654" r:id="rId40"/>
    <p:sldId id="782" r:id="rId41"/>
    <p:sldId id="656" r:id="rId42"/>
    <p:sldId id="6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9"/>
    <p:restoredTop sz="91859"/>
  </p:normalViewPr>
  <p:slideViewPr>
    <p:cSldViewPr snapToGrid="0" snapToObjects="1">
      <p:cViewPr varScale="1">
        <p:scale>
          <a:sx n="76" d="100"/>
          <a:sy n="76" d="100"/>
        </p:scale>
        <p:origin x="20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61C71-A4A5-7748-978D-DF611C9D4F8D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99043-9C5F-0B4C-B04F-BEAC9D24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232C73EE-BD4D-1345-B026-F6F97CAEE1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F7EE03D-E061-8C44-BE1F-37CA62A99257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132B566D-C45D-A147-8C30-03AC51E552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BDC09F6-4654-D144-88A0-3A84E73DEA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9957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9043-9C5F-0B4C-B04F-BEAC9D24D3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1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Slide Image Placeholder 1">
            <a:extLst>
              <a:ext uri="{FF2B5EF4-FFF2-40B4-BE49-F238E27FC236}">
                <a16:creationId xmlns:a16="http://schemas.microsoft.com/office/drawing/2014/main" id="{3B7C82F8-68B2-7542-AC56-2274E7A2DF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8579" name="Notes Placeholder 2">
            <a:extLst>
              <a:ext uri="{FF2B5EF4-FFF2-40B4-BE49-F238E27FC236}">
                <a16:creationId xmlns:a16="http://schemas.microsoft.com/office/drawing/2014/main" id="{E2049292-F449-7346-9E16-66FF19695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17444" name="Slide Number Placeholder 3">
            <a:extLst>
              <a:ext uri="{FF2B5EF4-FFF2-40B4-BE49-F238E27FC236}">
                <a16:creationId xmlns:a16="http://schemas.microsoft.com/office/drawing/2014/main" id="{BB378DD0-1BC0-DA42-BC7B-8E9069E5F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34EB2B-90C8-FA42-B2BA-79CD86F1C603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75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The enemy of my enemy is my friend.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Transitivity forms the basis of much sociological thinking about how people function in groups. Balance theory argued that people preferred a  balanced environment with the people around them.</a:t>
            </a:r>
            <a:r>
              <a:rPr lang="en-US" altLang="en-US" sz="1200" dirty="0">
                <a:sym typeface="Wingdings" pitchFamily="2" charset="2"/>
              </a:rPr>
              <a:t> Transitivity implies balance, and balance theory is one of the foundations of many behavioral theories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200" dirty="0">
                <a:sym typeface="Wingdings" pitchFamily="2" charset="2"/>
              </a:rPr>
              <a:t>It is believed that people seek balance both toward others and objects (Heider)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200" dirty="0">
                <a:sym typeface="Wingdings" pitchFamily="2" charset="2"/>
              </a:rPr>
              <a:t>If a person is imbalanced, this creates cognitive dissonance and people will try to reduce cognitive dissonance (Festinger)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9043-9C5F-0B4C-B04F-BEAC9D24D3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46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The percent of transitive triads provides a measure of cohesion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9043-9C5F-0B4C-B04F-BEAC9D24D3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46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Slide Image Placeholder 1">
            <a:extLst>
              <a:ext uri="{FF2B5EF4-FFF2-40B4-BE49-F238E27FC236}">
                <a16:creationId xmlns:a16="http://schemas.microsoft.com/office/drawing/2014/main" id="{15FE1C8F-68E6-1C41-BF99-8EC3350417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4179" name="Notes Placeholder 2">
            <a:extLst>
              <a:ext uri="{FF2B5EF4-FFF2-40B4-BE49-F238E27FC236}">
                <a16:creationId xmlns:a16="http://schemas.microsoft.com/office/drawing/2014/main" id="{6C06A1D9-652E-BF4F-856C-06F2EA352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6900" name="Slide Number Placeholder 3">
            <a:extLst>
              <a:ext uri="{FF2B5EF4-FFF2-40B4-BE49-F238E27FC236}">
                <a16:creationId xmlns:a16="http://schemas.microsoft.com/office/drawing/2014/main" id="{18ED4C5B-8F38-3945-A3C2-905FD0BD4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24A0EA-ADE3-EF43-A010-E5BA8D8AA336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490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Slide Image Placeholder 1">
            <a:extLst>
              <a:ext uri="{FF2B5EF4-FFF2-40B4-BE49-F238E27FC236}">
                <a16:creationId xmlns:a16="http://schemas.microsoft.com/office/drawing/2014/main" id="{7B92E2C0-4919-8345-8EFC-9302914154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1651" name="Notes Placeholder 2">
            <a:extLst>
              <a:ext uri="{FF2B5EF4-FFF2-40B4-BE49-F238E27FC236}">
                <a16:creationId xmlns:a16="http://schemas.microsoft.com/office/drawing/2014/main" id="{0AD9E775-2FBD-FB4A-B735-6EED2B671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0516" name="Slide Number Placeholder 3">
            <a:extLst>
              <a:ext uri="{FF2B5EF4-FFF2-40B4-BE49-F238E27FC236}">
                <a16:creationId xmlns:a16="http://schemas.microsoft.com/office/drawing/2014/main" id="{259807FA-F878-E540-9DF3-AB367290F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604705-7662-9E49-92B0-58346B63E10E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0041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Slide Image Placeholder 1">
            <a:extLst>
              <a:ext uri="{FF2B5EF4-FFF2-40B4-BE49-F238E27FC236}">
                <a16:creationId xmlns:a16="http://schemas.microsoft.com/office/drawing/2014/main" id="{5A43817E-602F-BF4E-A05F-83BF2855A4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2675" name="Notes Placeholder 2">
            <a:extLst>
              <a:ext uri="{FF2B5EF4-FFF2-40B4-BE49-F238E27FC236}">
                <a16:creationId xmlns:a16="http://schemas.microsoft.com/office/drawing/2014/main" id="{5BDBA5FE-05DE-5B4D-8CB2-7E8DAB651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1540" name="Slide Number Placeholder 3">
            <a:extLst>
              <a:ext uri="{FF2B5EF4-FFF2-40B4-BE49-F238E27FC236}">
                <a16:creationId xmlns:a16="http://schemas.microsoft.com/office/drawing/2014/main" id="{3918C9AD-4308-004C-83F8-1781570CD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4F7B8B1-9F2E-3049-A5CC-26C9C712EF6A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524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Slide Image Placeholder 1">
            <a:extLst>
              <a:ext uri="{FF2B5EF4-FFF2-40B4-BE49-F238E27FC236}">
                <a16:creationId xmlns:a16="http://schemas.microsoft.com/office/drawing/2014/main" id="{D04F610E-52C4-5549-820A-198E46DD76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699" name="Notes Placeholder 2">
            <a:extLst>
              <a:ext uri="{FF2B5EF4-FFF2-40B4-BE49-F238E27FC236}">
                <a16:creationId xmlns:a16="http://schemas.microsoft.com/office/drawing/2014/main" id="{985BF95F-D404-B542-A8AE-015F53225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1540" name="Slide Number Placeholder 3">
            <a:extLst>
              <a:ext uri="{FF2B5EF4-FFF2-40B4-BE49-F238E27FC236}">
                <a16:creationId xmlns:a16="http://schemas.microsoft.com/office/drawing/2014/main" id="{7D57270C-92FD-0F43-88AD-AD5EFA656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99C8AE-05AF-7848-8E9B-EE2028174291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241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Slide Image Placeholder 1">
            <a:extLst>
              <a:ext uri="{FF2B5EF4-FFF2-40B4-BE49-F238E27FC236}">
                <a16:creationId xmlns:a16="http://schemas.microsoft.com/office/drawing/2014/main" id="{13B4DBA7-7016-8441-B845-C3D3ED5EEB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7795" name="Notes Placeholder 2">
            <a:extLst>
              <a:ext uri="{FF2B5EF4-FFF2-40B4-BE49-F238E27FC236}">
                <a16:creationId xmlns:a16="http://schemas.microsoft.com/office/drawing/2014/main" id="{4C989F46-9C07-9B4C-88A2-87E2A57AB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network with high clustering indicates that nodes are connected in dense pockets of interconnectivity, whereas one with low clustering has few pockets of interconnectivity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326660" name="Slide Number Placeholder 3">
            <a:extLst>
              <a:ext uri="{FF2B5EF4-FFF2-40B4-BE49-F238E27FC236}">
                <a16:creationId xmlns:a16="http://schemas.microsoft.com/office/drawing/2014/main" id="{EFF05654-D303-3748-B06A-E6BF35A16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2874AE-7E9D-8343-A824-60E925EE1308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746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Slide Image Placeholder 1">
            <a:extLst>
              <a:ext uri="{FF2B5EF4-FFF2-40B4-BE49-F238E27FC236}">
                <a16:creationId xmlns:a16="http://schemas.microsoft.com/office/drawing/2014/main" id="{455DD0AF-2847-5B45-A324-6628BF6A3B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8819" name="Notes Placeholder 2">
            <a:extLst>
              <a:ext uri="{FF2B5EF4-FFF2-40B4-BE49-F238E27FC236}">
                <a16:creationId xmlns:a16="http://schemas.microsoft.com/office/drawing/2014/main" id="{42B11D56-3C98-624F-944C-BC1A46067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7684" name="Slide Number Placeholder 3">
            <a:extLst>
              <a:ext uri="{FF2B5EF4-FFF2-40B4-BE49-F238E27FC236}">
                <a16:creationId xmlns:a16="http://schemas.microsoft.com/office/drawing/2014/main" id="{C64C9E60-5126-724D-86BE-28BD78D5D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E50FF64-7B53-1948-B492-4EC4B9EA7206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20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>
            <a:extLst>
              <a:ext uri="{FF2B5EF4-FFF2-40B4-BE49-F238E27FC236}">
                <a16:creationId xmlns:a16="http://schemas.microsoft.com/office/drawing/2014/main" id="{B1A1EAAA-172A-D143-AC76-E6B81BB3A0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880A6FA-AD42-1E48-97AD-52E0454D184B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402435" name="Rectangle 2">
            <a:extLst>
              <a:ext uri="{FF2B5EF4-FFF2-40B4-BE49-F238E27FC236}">
                <a16:creationId xmlns:a16="http://schemas.microsoft.com/office/drawing/2014/main" id="{2F1244BF-1C4A-C14E-8DE3-2652356F8B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02436" name="Rectangle 3">
            <a:extLst>
              <a:ext uri="{FF2B5EF4-FFF2-40B4-BE49-F238E27FC236}">
                <a16:creationId xmlns:a16="http://schemas.microsoft.com/office/drawing/2014/main" id="{EAB63551-56E6-D44B-BA10-AFC424A28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893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53A948DF-8502-F140-8577-660249204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AB8A8C61-7151-2748-A330-8D24E3263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Watts re-introduced the clustering coefficient. Dormant for decades then revitalized by Watts &amp; </a:t>
            </a:r>
            <a:r>
              <a:rPr lang="en-US" altLang="en-US" dirty="0" err="1"/>
              <a:t>Strogatz</a:t>
            </a:r>
            <a:r>
              <a:rPr lang="en-US" altLang="en-US" dirty="0"/>
              <a:t>. Characterized by: shorter path lengths than would be expected in a random network of the same size and density.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can accelerate behavior and disease spread within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 but will inhibit spread between groups. 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5D34629C-ED43-5643-B6CB-5CEC912D8A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BCAD349-6CA2-DD4A-83FF-C2CF185CC3C7}" type="slidenum">
              <a:rPr lang="en-US" altLang="en-US" sz="1200" smtClean="0">
                <a:solidFill>
                  <a:schemeClr val="tx1"/>
                </a:solidFill>
              </a:rPr>
              <a:pPr/>
              <a:t>33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90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Slide Image Placeholder 1">
            <a:extLst>
              <a:ext uri="{FF2B5EF4-FFF2-40B4-BE49-F238E27FC236}">
                <a16:creationId xmlns:a16="http://schemas.microsoft.com/office/drawing/2014/main" id="{DD5D17AF-D5FD-3A4C-B051-9F70DA62A8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43" name="Notes Placeholder 2">
            <a:extLst>
              <a:ext uri="{FF2B5EF4-FFF2-40B4-BE49-F238E27FC236}">
                <a16:creationId xmlns:a16="http://schemas.microsoft.com/office/drawing/2014/main" id="{BC7DC762-0395-524B-ADC6-1B2E9108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8708" name="Slide Number Placeholder 3">
            <a:extLst>
              <a:ext uri="{FF2B5EF4-FFF2-40B4-BE49-F238E27FC236}">
                <a16:creationId xmlns:a16="http://schemas.microsoft.com/office/drawing/2014/main" id="{8BCA282C-7B85-C446-8E08-B6170299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7AC86AA-79F2-2B41-98FC-18EBC94A019A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945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Slide Image Placeholder 1">
            <a:extLst>
              <a:ext uri="{FF2B5EF4-FFF2-40B4-BE49-F238E27FC236}">
                <a16:creationId xmlns:a16="http://schemas.microsoft.com/office/drawing/2014/main" id="{DAC0DD42-6E7D-E244-AD8D-DBA205F7A8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0867" name="Notes Placeholder 2">
            <a:extLst>
              <a:ext uri="{FF2B5EF4-FFF2-40B4-BE49-F238E27FC236}">
                <a16:creationId xmlns:a16="http://schemas.microsoft.com/office/drawing/2014/main" id="{8D4443CD-D7FB-824F-8BFF-E059C6E92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9732" name="Slide Number Placeholder 3">
            <a:extLst>
              <a:ext uri="{FF2B5EF4-FFF2-40B4-BE49-F238E27FC236}">
                <a16:creationId xmlns:a16="http://schemas.microsoft.com/office/drawing/2014/main" id="{0E5E5D5B-6299-0A46-9E1C-1B7A79C57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5FF0CD1-ECF9-AD4C-B3CC-909B4827B5D6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993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Slide Image Placeholder 1">
            <a:extLst>
              <a:ext uri="{FF2B5EF4-FFF2-40B4-BE49-F238E27FC236}">
                <a16:creationId xmlns:a16="http://schemas.microsoft.com/office/drawing/2014/main" id="{B9B08291-24A5-4248-854F-EFCA1555F2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1891" name="Notes Placeholder 2">
            <a:extLst>
              <a:ext uri="{FF2B5EF4-FFF2-40B4-BE49-F238E27FC236}">
                <a16:creationId xmlns:a16="http://schemas.microsoft.com/office/drawing/2014/main" id="{97874FDE-B812-1144-9EEC-C607B0ED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centralization has the net effect of placing more power and control on the central people, the opinion leaders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330756" name="Slide Number Placeholder 3">
            <a:extLst>
              <a:ext uri="{FF2B5EF4-FFF2-40B4-BE49-F238E27FC236}">
                <a16:creationId xmlns:a16="http://schemas.microsoft.com/office/drawing/2014/main" id="{C3553697-7EA8-0545-8764-DF712B650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3BC4F5-BC77-644F-B637-2A6DE6351CF3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562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Slide Image Placeholder 1">
            <a:extLst>
              <a:ext uri="{FF2B5EF4-FFF2-40B4-BE49-F238E27FC236}">
                <a16:creationId xmlns:a16="http://schemas.microsoft.com/office/drawing/2014/main" id="{B8AB51D9-5E2E-2449-A75F-50C5867E27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6227" name="Notes Placeholder 2">
            <a:extLst>
              <a:ext uri="{FF2B5EF4-FFF2-40B4-BE49-F238E27FC236}">
                <a16:creationId xmlns:a16="http://schemas.microsoft.com/office/drawing/2014/main" id="{2DD20283-09C4-1941-ADE6-21C0F3418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8948" name="Slide Number Placeholder 3">
            <a:extLst>
              <a:ext uri="{FF2B5EF4-FFF2-40B4-BE49-F238E27FC236}">
                <a16:creationId xmlns:a16="http://schemas.microsoft.com/office/drawing/2014/main" id="{89BB8640-FCF6-DA45-A9D7-C27BB24B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B40568-F8A2-034A-BE33-A4D3EE5CECC8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8067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Slide Image Placeholder 1">
            <a:extLst>
              <a:ext uri="{FF2B5EF4-FFF2-40B4-BE49-F238E27FC236}">
                <a16:creationId xmlns:a16="http://schemas.microsoft.com/office/drawing/2014/main" id="{8919E4D4-1DB3-4C47-A1C3-D44EF49048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4963" name="Notes Placeholder 2">
            <a:extLst>
              <a:ext uri="{FF2B5EF4-FFF2-40B4-BE49-F238E27FC236}">
                <a16:creationId xmlns:a16="http://schemas.microsoft.com/office/drawing/2014/main" id="{609B2004-A689-5045-918B-B37E6E425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3828" name="Slide Number Placeholder 3">
            <a:extLst>
              <a:ext uri="{FF2B5EF4-FFF2-40B4-BE49-F238E27FC236}">
                <a16:creationId xmlns:a16="http://schemas.microsoft.com/office/drawing/2014/main" id="{64D68BFB-31B7-424D-9594-402BF2C33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6CC22C-5C6C-C248-A94B-67E14CCEA8FA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213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Slide Image Placeholder 1">
            <a:extLst>
              <a:ext uri="{FF2B5EF4-FFF2-40B4-BE49-F238E27FC236}">
                <a16:creationId xmlns:a16="http://schemas.microsoft.com/office/drawing/2014/main" id="{E82723DF-34F4-F843-BDCB-98730FCCB5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7251" name="Notes Placeholder 2">
            <a:extLst>
              <a:ext uri="{FF2B5EF4-FFF2-40B4-BE49-F238E27FC236}">
                <a16:creationId xmlns:a16="http://schemas.microsoft.com/office/drawing/2014/main" id="{A044C397-E450-0843-940E-68EF5EFA6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9972" name="Slide Number Placeholder 3">
            <a:extLst>
              <a:ext uri="{FF2B5EF4-FFF2-40B4-BE49-F238E27FC236}">
                <a16:creationId xmlns:a16="http://schemas.microsoft.com/office/drawing/2014/main" id="{70D4B8C2-D95E-A54C-B3E3-415913BCC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0BAE7C-0321-9D40-896E-D8D129538789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284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Slide Image Placeholder 1">
            <a:extLst>
              <a:ext uri="{FF2B5EF4-FFF2-40B4-BE49-F238E27FC236}">
                <a16:creationId xmlns:a16="http://schemas.microsoft.com/office/drawing/2014/main" id="{C0C28AFA-57B5-D549-8BD8-E383A19B27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8275" name="Notes Placeholder 2">
            <a:extLst>
              <a:ext uri="{FF2B5EF4-FFF2-40B4-BE49-F238E27FC236}">
                <a16:creationId xmlns:a16="http://schemas.microsoft.com/office/drawing/2014/main" id="{0CD7D4B6-EDFB-DA42-A4C1-CE5D5990E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0996" name="Slide Number Placeholder 3">
            <a:extLst>
              <a:ext uri="{FF2B5EF4-FFF2-40B4-BE49-F238E27FC236}">
                <a16:creationId xmlns:a16="http://schemas.microsoft.com/office/drawing/2014/main" id="{75F54710-4F6C-AA4C-AD6C-24F4A29C8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ACB16B9-1744-7245-8878-BC524490FD1D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88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Slide Image Placeholder 1">
            <a:extLst>
              <a:ext uri="{FF2B5EF4-FFF2-40B4-BE49-F238E27FC236}">
                <a16:creationId xmlns:a16="http://schemas.microsoft.com/office/drawing/2014/main" id="{C8BE2205-7E6D-3E45-885E-F78CE4A225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9299" name="Notes Placeholder 2">
            <a:extLst>
              <a:ext uri="{FF2B5EF4-FFF2-40B4-BE49-F238E27FC236}">
                <a16:creationId xmlns:a16="http://schemas.microsoft.com/office/drawing/2014/main" id="{BD951110-0A7A-7940-B4F7-5306FFBBA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42020" name="Slide Number Placeholder 3">
            <a:extLst>
              <a:ext uri="{FF2B5EF4-FFF2-40B4-BE49-F238E27FC236}">
                <a16:creationId xmlns:a16="http://schemas.microsoft.com/office/drawing/2014/main" id="{D0BBF81A-C525-5A45-B7F1-EFDAB2FB3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7C907F-22D3-8843-8C2C-E448F5B06FC4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577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Slide Image Placeholder 1">
            <a:extLst>
              <a:ext uri="{FF2B5EF4-FFF2-40B4-BE49-F238E27FC236}">
                <a16:creationId xmlns:a16="http://schemas.microsoft.com/office/drawing/2014/main" id="{2B5203C2-1931-E34B-8227-B7CC072021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3459" name="Notes Placeholder 2">
            <a:extLst>
              <a:ext uri="{FF2B5EF4-FFF2-40B4-BE49-F238E27FC236}">
                <a16:creationId xmlns:a16="http://schemas.microsoft.com/office/drawing/2014/main" id="{1F887B9D-3E13-1B45-AC6D-2433CB9B3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socioemotional selectivity theory</a:t>
            </a:r>
            <a:endParaRPr lang="en-US" altLang="en-US" dirty="0"/>
          </a:p>
        </p:txBody>
      </p:sp>
      <p:sp>
        <p:nvSpPr>
          <p:cNvPr id="313348" name="Slide Number Placeholder 3">
            <a:extLst>
              <a:ext uri="{FF2B5EF4-FFF2-40B4-BE49-F238E27FC236}">
                <a16:creationId xmlns:a16="http://schemas.microsoft.com/office/drawing/2014/main" id="{C4F67CC5-459F-DF4A-8FEB-1FA33BE0C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467DBAC-5F07-F54E-9845-E5C5DE3CF80A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9928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Slide Image Placeholder 1">
            <a:extLst>
              <a:ext uri="{FF2B5EF4-FFF2-40B4-BE49-F238E27FC236}">
                <a16:creationId xmlns:a16="http://schemas.microsoft.com/office/drawing/2014/main" id="{F5D3D2B5-DB1B-AB42-9CB2-D5B64AEEC0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2131" name="Notes Placeholder 2">
            <a:extLst>
              <a:ext uri="{FF2B5EF4-FFF2-40B4-BE49-F238E27FC236}">
                <a16:creationId xmlns:a16="http://schemas.microsoft.com/office/drawing/2014/main" id="{053D7223-7340-FF48-9FE7-125DD61E2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4852" name="Slide Number Placeholder 3">
            <a:extLst>
              <a:ext uri="{FF2B5EF4-FFF2-40B4-BE49-F238E27FC236}">
                <a16:creationId xmlns:a16="http://schemas.microsoft.com/office/drawing/2014/main" id="{C88D4808-FE66-2C42-9A00-114F01AB11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7ABE7D0-20BC-AF4E-AC8E-38CBCB2FEF09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309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Slide Image Placeholder 1">
            <a:extLst>
              <a:ext uri="{FF2B5EF4-FFF2-40B4-BE49-F238E27FC236}">
                <a16:creationId xmlns:a16="http://schemas.microsoft.com/office/drawing/2014/main" id="{A525D804-CF24-C042-85AC-248E7E9EC6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4483" name="Notes Placeholder 2">
            <a:extLst>
              <a:ext uri="{FF2B5EF4-FFF2-40B4-BE49-F238E27FC236}">
                <a16:creationId xmlns:a16="http://schemas.microsoft.com/office/drawing/2014/main" id="{FC29FD06-4F1D-2B4C-AA60-2CA7BC22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 is the number of connections in the network reported as a fraction of the total links possible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314372" name="Slide Number Placeholder 3">
            <a:extLst>
              <a:ext uri="{FF2B5EF4-FFF2-40B4-BE49-F238E27FC236}">
                <a16:creationId xmlns:a16="http://schemas.microsoft.com/office/drawing/2014/main" id="{01700B7C-9CEF-A249-AA6F-D0EC1C302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F46180D-9912-F441-A3A3-8DCBE0E7A449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68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Slide Image Placeholder 1">
            <a:extLst>
              <a:ext uri="{FF2B5EF4-FFF2-40B4-BE49-F238E27FC236}">
                <a16:creationId xmlns:a16="http://schemas.microsoft.com/office/drawing/2014/main" id="{AB1F5CBD-F352-9843-9FEA-ECB95CB6EA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7555" name="Notes Placeholder 2">
            <a:extLst>
              <a:ext uri="{FF2B5EF4-FFF2-40B4-BE49-F238E27FC236}">
                <a16:creationId xmlns:a16="http://schemas.microsoft.com/office/drawing/2014/main" id="{74CCC3D0-23C7-4342-9C4F-C21BF17F2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16420" name="Slide Number Placeholder 3">
            <a:extLst>
              <a:ext uri="{FF2B5EF4-FFF2-40B4-BE49-F238E27FC236}">
                <a16:creationId xmlns:a16="http://schemas.microsoft.com/office/drawing/2014/main" id="{BF51C6EA-2B85-B64A-AA6C-42489DC27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BB5FE36-3B95-854A-88B0-09641DF31674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0144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9043-9C5F-0B4C-B04F-BEAC9D24D3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44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larger group it would be harder to exert control on individual, but on the other hand with a large group there is a possibility of the individual becoming distant and impersonal.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9043-9C5F-0B4C-B04F-BEAC9D24D3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07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E31D45DE-4219-9149-BEB5-D17153B66B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E863EBDE-9C62-E74A-8D95-F2CC3DB59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The smallest piece of society. When a third person enters a “dyad”, it transforms into a “group” (</a:t>
            </a:r>
            <a:r>
              <a:rPr lang="en-US" altLang="en-US" dirty="0" err="1"/>
              <a:t>Zimmel</a:t>
            </a:r>
            <a:r>
              <a:rPr lang="en-US" altLang="en-US" dirty="0"/>
              <a:t>). ….. Heider’s “balance theory” argues that people tend to seek balance in their relations. If a triad has all positive relationship, or two negatives and one positive, it is “balanced”. 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65FCBA02-D389-094C-BB30-E7A7897457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D0BC9B84-6989-404D-BB18-E6A7309F4615}" type="slidenum">
              <a:rPr lang="en-US" altLang="en-US" sz="1200" smtClean="0">
                <a:solidFill>
                  <a:schemeClr val="tx1"/>
                </a:solidFill>
              </a:rPr>
              <a:pPr/>
              <a:t>20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7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D636-AF9A-E240-B51B-CB7439CF5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2EF6C-53E3-1B44-BF28-9C0C2E8E2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B3388-C630-674E-BC0B-C1DBA901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A9124-3F0B-934B-8A35-582D46A8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73847-91AF-494A-A1DC-C947065A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482C-1A3E-9949-8D86-D744EEDA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32643-4CC5-E941-9F09-B224A3194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2794F-AA3A-844F-B623-A0873C6E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57CD6-3C9D-EB40-846D-BF1031A3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5B432-5BA8-5D41-9D6A-F7B91CE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FC721-866E-B647-A3DF-0C4EB639D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5873D3-80ED-5547-8236-717E157EA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F1739-4AF7-7342-96EB-D0942E69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216D4-578F-794D-A6F5-2363A559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CD37C-7E12-7143-A3D4-D337A848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5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AE0D80-15A3-1645-8284-71C0F3DAF3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AC362D-D75D-F74D-80D2-5E07F67593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CA84CAF-E83B-2945-BEA4-61ED8FF6FE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389861-DEE3-814C-A872-D030737CEC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20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7ED94-A913-6A43-829B-04FCC605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5876C-57B1-5342-BF55-EF1F9AB7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341A4-83AA-E246-BB90-7C46471A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BAA0B-5D2C-5941-9572-B9646EEE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EC984-59D7-EF47-A11F-83EC47FD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7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4760-A9CF-BB40-8DAF-BC4B2F7F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C2C4-0311-B548-8B1F-150052207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1F083-B31B-2148-B8B5-EB8C697ED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F84A-21C2-6641-B68A-16506FDA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13C64-6649-5148-8ED2-689A57A04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2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31EA-DC43-4245-AF47-9C86667C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C3493-4E70-604E-BA95-DA0622924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3D28C-1BEF-B849-9DA3-0A6345B47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F1583-E972-1A4B-9079-AE4DF8FC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83723-BB51-C74C-9362-E3A53428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D01A6-A121-3F43-A503-A7BC0816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6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30B0-F238-6245-B6E9-7029E327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FED3-9C2A-DC4F-B6DA-11A292CC0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6536A-CA81-FA47-8307-2C39BF894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1A6693-43CD-6E4D-A9D0-0CC34F6B2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24E134-B6C9-4642-AF67-AB0156313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1025F-E838-3F4C-A697-19EE3D975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8C672-2DCD-EF40-95D2-13A7A1141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889AA-DDCB-2D41-AC7A-8B553154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1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1FC2-4787-5040-8D16-A758CBDF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66DC1-78F9-B846-A98B-ED2529EA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0C543-035A-3941-BAF9-A22FF4E2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EC316-DD67-8E4C-93EE-C7604410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2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2DC92-CBF0-6F4B-AAAF-D58FE452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E1424-142E-CF4A-B49D-E2C6A4B5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386FE-AD83-7F4C-84A8-95109200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3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F585-BD89-A24E-9C0D-70B0CF22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66B8-1792-574E-BFB0-F9F3258C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2E50B-BA3F-D64A-ACEC-1BDB79115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E0625-2D11-BA4A-A69E-FED7A7D6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2741A-DD5A-D642-8D8F-BE8173C0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6FF3E-DD05-E04D-B8B1-3593A3E8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AD85-5EBF-1F45-B2DA-E6AB3AC4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552429-37EF-1A4E-8C7E-DDA1649E1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A142C-2FEB-C846-84C9-5331B9EF9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31AAA-F411-794A-B10C-A2D00FDC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6F5DA-EDB2-6843-83E3-E0116157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3BDEE-DA8B-4540-A3C5-06B30540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6BE71-65BA-074F-85E4-D25530D8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7CE2E-D269-2947-9744-C79C29A11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FF4C5-11BF-5747-9409-4F8DA4DFD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2FE3E-7F41-B740-AB11-B10296A5CB7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AF0E0-3784-CE4D-85C6-12B49704D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53379-4FFD-014C-92C8-A2DC551D8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7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5">
            <a:extLst>
              <a:ext uri="{FF2B5EF4-FFF2-40B4-BE49-F238E27FC236}">
                <a16:creationId xmlns:a16="http://schemas.microsoft.com/office/drawing/2014/main" id="{039DF758-AE9F-8D4D-A458-741AF81C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519FFF-6576-8943-B156-BAA3C926192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CD704580-13A2-9144-A3F0-4E58352580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0"/>
            <a:ext cx="8686800" cy="1143000"/>
          </a:xfrm>
          <a:ln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2400"/>
              <a:t>Social Network Analysis Class (Spring 2019) </a:t>
            </a:r>
            <a:br>
              <a:rPr lang="en-US" altLang="en-US" sz="2400"/>
            </a:br>
            <a:r>
              <a:rPr lang="en-US" altLang="en-US" sz="2400"/>
              <a:t> Jieun Shin </a:t>
            </a:r>
            <a:br>
              <a:rPr lang="en-US" altLang="en-US" sz="2400"/>
            </a:br>
            <a:endParaRPr lang="en-US" altLang="en-US" sz="240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100B843-8421-7C44-A4DB-6CE865746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295400"/>
            <a:ext cx="7772400" cy="4800600"/>
          </a:xfrm>
          <a:ln>
            <a:solidFill>
              <a:srgbClr val="FF9300"/>
            </a:solidFill>
            <a:miter lim="800000"/>
            <a:headEnd/>
            <a:tailEnd/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b="1" dirty="0"/>
              <a:t>Introduction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1) Introduction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2) Overview of Social Network Analysis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3) Network Data Collection &amp; Basic Measures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4) Personal/Ego-centric Methods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b="1" dirty="0"/>
              <a:t>Measures &amp; Methods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5) Fundamental Network Concepts 1 (Centrality)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6) Fundamental Network Concepts 2 (Groups)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7) Fundamental Network Concepts 3 (Positions)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u="sng" dirty="0"/>
              <a:t>8) Network Level Measures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9) Network Inferential Statistics (QAP &amp; ERGM)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b="1" dirty="0"/>
              <a:t>Applications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10) Diffusion &amp; Innovations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11) Digital Media &amp; Network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12) Presentation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13) Presentation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14) Final Project </a:t>
            </a:r>
          </a:p>
        </p:txBody>
      </p:sp>
    </p:spTree>
    <p:extLst>
      <p:ext uri="{BB962C8B-B14F-4D97-AF65-F5344CB8AC3E}">
        <p14:creationId xmlns:p14="http://schemas.microsoft.com/office/powerpoint/2010/main" val="1650350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755D-60C9-9D40-ABBB-A5A9AC80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Density &amp; Communities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3084-698D-D440-A56F-DE20F31B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Density is an important parameter used to identify subgroups within the network </a:t>
            </a:r>
          </a:p>
          <a:p>
            <a:r>
              <a:rPr lang="en-US" dirty="0"/>
              <a:t>A community is defined by a higher density of edges within groups than between them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D1944-AE0C-4645-AC01-62729071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87" t="20361" r="29258" b="26126"/>
          <a:stretch/>
        </p:blipFill>
        <p:spPr>
          <a:xfrm>
            <a:off x="5684962" y="3016251"/>
            <a:ext cx="3316175" cy="33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itle 1">
            <a:extLst>
              <a:ext uri="{FF2B5EF4-FFF2-40B4-BE49-F238E27FC236}">
                <a16:creationId xmlns:a16="http://schemas.microsoft.com/office/drawing/2014/main" id="{020A6341-FBEC-C944-9AAB-673E2E901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Number of Components</a:t>
            </a:r>
          </a:p>
        </p:txBody>
      </p:sp>
      <p:sp>
        <p:nvSpPr>
          <p:cNvPr id="208899" name="Content Placeholder 2">
            <a:extLst>
              <a:ext uri="{FF2B5EF4-FFF2-40B4-BE49-F238E27FC236}">
                <a16:creationId xmlns:a16="http://schemas.microsoft.com/office/drawing/2014/main" id="{68B7F7B0-7E9C-4242-ADA7-0D8B5BB15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Many networks are composed of several components and knowing the component structure of a network is important</a:t>
            </a:r>
          </a:p>
          <a:p>
            <a:r>
              <a:rPr lang="en-US" altLang="en-US" dirty="0"/>
              <a:t>A “giant component” contains a large fraction of nodes</a:t>
            </a:r>
          </a:p>
          <a:p>
            <a:pPr lvl="1"/>
            <a:r>
              <a:rPr lang="en-US" altLang="en-US" dirty="0"/>
              <a:t>Calculate percent in the largest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9A7C2-56F6-DB49-89AB-AE784B17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037B953-56ED-9349-9774-A9F29D4C948D}" type="slidenum">
              <a:rPr lang="en-US" altLang="en-US" sz="1400">
                <a:solidFill>
                  <a:srgbClr val="000000"/>
                </a:solidFill>
              </a:rPr>
              <a:pPr/>
              <a:t>11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7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D42022A9-3895-D24D-A624-617350184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Reciprocity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0D8F0542-535D-5241-B684-A599383588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Measures the extent to which a tie from A to B is reciprocated by a tie from B to A</a:t>
            </a:r>
          </a:p>
          <a:p>
            <a:r>
              <a:rPr lang="en-US" altLang="en-US" dirty="0"/>
              <a:t>Reciprocity is meaningful when a network is directed </a:t>
            </a: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4D1F3D21-82A4-F94A-BE7F-229F6BF3DD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6B1D7C-9850-A148-A440-11EA277B6E7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25604" name="Oval 4">
            <a:extLst>
              <a:ext uri="{FF2B5EF4-FFF2-40B4-BE49-F238E27FC236}">
                <a16:creationId xmlns:a16="http://schemas.microsoft.com/office/drawing/2014/main" id="{E9523AF8-6AFF-3643-BC23-B3F91CCC2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718" y="5094824"/>
            <a:ext cx="685800" cy="685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5605" name="Oval 5">
            <a:extLst>
              <a:ext uri="{FF2B5EF4-FFF2-40B4-BE49-F238E27FC236}">
                <a16:creationId xmlns:a16="http://schemas.microsoft.com/office/drawing/2014/main" id="{899263CC-72FB-EC47-944C-38A5E4B8A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39" y="3784604"/>
            <a:ext cx="685800" cy="601133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5606" name="Oval 6">
            <a:extLst>
              <a:ext uri="{FF2B5EF4-FFF2-40B4-BE49-F238E27FC236}">
                <a16:creationId xmlns:a16="http://schemas.microsoft.com/office/drawing/2014/main" id="{8FCE2857-0A4E-E54F-9E5C-1ADDC84B5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036" y="5094824"/>
            <a:ext cx="685800" cy="685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25607" name="Straight Arrow Connector 8">
            <a:extLst>
              <a:ext uri="{FF2B5EF4-FFF2-40B4-BE49-F238E27FC236}">
                <a16:creationId xmlns:a16="http://schemas.microsoft.com/office/drawing/2014/main" id="{A10FB34A-D1F4-FC47-8FA0-050639B5C632}"/>
              </a:ext>
            </a:extLst>
          </p:cNvPr>
          <p:cNvCxnSpPr>
            <a:cxnSpLocks/>
          </p:cNvCxnSpPr>
          <p:nvPr/>
        </p:nvCxnSpPr>
        <p:spPr bwMode="auto">
          <a:xfrm flipH="1">
            <a:off x="3789232" y="4247100"/>
            <a:ext cx="1046163" cy="712787"/>
          </a:xfrm>
          <a:prstGeom prst="straightConnector1">
            <a:avLst/>
          </a:prstGeom>
          <a:noFill/>
          <a:ln w="44450" algn="ctr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8" name="Straight Arrow Connector 13">
            <a:extLst>
              <a:ext uri="{FF2B5EF4-FFF2-40B4-BE49-F238E27FC236}">
                <a16:creationId xmlns:a16="http://schemas.microsoft.com/office/drawing/2014/main" id="{807AD4BC-73B6-2B4B-9E5B-26690672E56B}"/>
              </a:ext>
            </a:extLst>
          </p:cNvPr>
          <p:cNvCxnSpPr>
            <a:cxnSpLocks/>
          </p:cNvCxnSpPr>
          <p:nvPr/>
        </p:nvCxnSpPr>
        <p:spPr bwMode="auto">
          <a:xfrm>
            <a:off x="5744105" y="4244726"/>
            <a:ext cx="653917" cy="847724"/>
          </a:xfrm>
          <a:prstGeom prst="straightConnector1">
            <a:avLst/>
          </a:prstGeom>
          <a:noFill/>
          <a:ln w="44450" algn="ctr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02190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Number Placeholder 5">
            <a:extLst>
              <a:ext uri="{FF2B5EF4-FFF2-40B4-BE49-F238E27FC236}">
                <a16:creationId xmlns:a16="http://schemas.microsoft.com/office/drawing/2014/main" id="{4E8EE244-1EE8-0F47-9B0B-F86DB7A2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5A1160-EDC0-274C-8A0B-37B9323F4D8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675324FA-5E6C-9D45-97E7-EA259316C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latin typeface="+mn-lt"/>
              </a:rPr>
              <a:t>Reciprocity (Mutuality, Symmetry)</a:t>
            </a:r>
          </a:p>
        </p:txBody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F714E731-EDF5-9F48-A3DB-D734D885C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9050994" cy="2819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ym typeface="Wingdings" pitchFamily="2" charset="2"/>
              </a:rPr>
              <a:t>Some relations are inherently symmetric or asymmetric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Symmetric: Who did you have lunch with?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Asymmetric: Who did you go to for advice?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Reciprocity is calculated as the percent of ties that are reciprocated:</a:t>
            </a:r>
          </a:p>
        </p:txBody>
      </p:sp>
      <p:sp>
        <p:nvSpPr>
          <p:cNvPr id="210949" name="Rectangle 5">
            <a:extLst>
              <a:ext uri="{FF2B5EF4-FFF2-40B4-BE49-F238E27FC236}">
                <a16:creationId xmlns:a16="http://schemas.microsoft.com/office/drawing/2014/main" id="{99B87ECC-9D8A-0543-8230-AE9762460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994" y="2872153"/>
            <a:ext cx="186013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graphicFrame>
        <p:nvGraphicFramePr>
          <p:cNvPr id="210950" name="Object 2">
            <a:extLst>
              <a:ext uri="{FF2B5EF4-FFF2-40B4-BE49-F238E27FC236}">
                <a16:creationId xmlns:a16="http://schemas.microsoft.com/office/drawing/2014/main" id="{819BC1CF-EE0F-FD40-8CE3-F54E5533E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916882"/>
              </p:ext>
            </p:extLst>
          </p:nvPr>
        </p:nvGraphicFramePr>
        <p:xfrm>
          <a:off x="3200080" y="4062416"/>
          <a:ext cx="403860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Equation" r:id="rId4" imgW="33934400" imgH="10820400" progId="Equation.3">
                  <p:embed/>
                </p:oleObj>
              </mc:Choice>
              <mc:Fallback>
                <p:oleObj name="Equation" r:id="rId4" imgW="33934400" imgH="10820400" progId="Equation.3">
                  <p:embed/>
                  <p:pic>
                    <p:nvPicPr>
                      <p:cNvPr id="210950" name="Object 2">
                        <a:extLst>
                          <a:ext uri="{FF2B5EF4-FFF2-40B4-BE49-F238E27FC236}">
                            <a16:creationId xmlns:a16="http://schemas.microsoft.com/office/drawing/2014/main" id="{819BC1CF-EE0F-FD40-8CE3-F54E5533EE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080" y="4062416"/>
                        <a:ext cx="4038600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416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7EE8-EF6A-544F-8E36-4A889FB5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Homophily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EA89-2D35-164A-BAA1-C6C54E02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contact between similar people occurs at a higher rate than among dissimilar people (McPherson, Smith-</a:t>
            </a:r>
            <a:r>
              <a:rPr lang="en-US" dirty="0" err="1"/>
              <a:t>Lovin</a:t>
            </a:r>
            <a:r>
              <a:rPr lang="en-US" dirty="0"/>
              <a:t>, &amp; Cook, 2001)</a:t>
            </a:r>
          </a:p>
          <a:p>
            <a:r>
              <a:rPr lang="en-US" dirty="0"/>
              <a:t>Homophily is the principle that we tend to be similar to our friends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9DAF3-F5D3-5845-AA9F-08687F433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38" y="3574706"/>
            <a:ext cx="3611767" cy="2399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7D8AB-45CA-FA4E-B2A3-7547EC94E94E}"/>
              </a:ext>
            </a:extLst>
          </p:cNvPr>
          <p:cNvSpPr txBox="1"/>
          <p:nvPr/>
        </p:nvSpPr>
        <p:spPr>
          <a:xfrm>
            <a:off x="5016843" y="4201297"/>
            <a:ext cx="3496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Birds of a feather flock together</a:t>
            </a:r>
          </a:p>
        </p:txBody>
      </p:sp>
    </p:spTree>
    <p:extLst>
      <p:ext uri="{BB962C8B-B14F-4D97-AF65-F5344CB8AC3E}">
        <p14:creationId xmlns:p14="http://schemas.microsoft.com/office/powerpoint/2010/main" val="2560971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AEE955-41DD-A84D-A0C9-9CF4BAA6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81" y="218760"/>
            <a:ext cx="7480300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A068E-951D-0E43-8532-5B7D1CC16BB1}"/>
              </a:ext>
            </a:extLst>
          </p:cNvPr>
          <p:cNvSpPr txBox="1"/>
          <p:nvPr/>
        </p:nvSpPr>
        <p:spPr>
          <a:xfrm>
            <a:off x="877331" y="5688227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Friendship network from a town’s middle school and high school in US. Two such divisions in the network are apparent: one based on race (with students of different races drawn as differently colored circles), and the other based on friendships in the middle and high schools respectively. </a:t>
            </a:r>
          </a:p>
        </p:txBody>
      </p:sp>
    </p:spTree>
    <p:extLst>
      <p:ext uri="{BB962C8B-B14F-4D97-AF65-F5344CB8AC3E}">
        <p14:creationId xmlns:p14="http://schemas.microsoft.com/office/powerpoint/2010/main" val="765576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13CA22-E41C-6849-ABC6-16F432E1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66" y="933622"/>
            <a:ext cx="6591238" cy="4404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6B1C4-71EB-C746-83D0-85A11DEF323C}"/>
              </a:ext>
            </a:extLst>
          </p:cNvPr>
          <p:cNvSpPr txBox="1"/>
          <p:nvPr/>
        </p:nvSpPr>
        <p:spPr>
          <a:xfrm>
            <a:off x="2743200" y="5745892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Community structure of political blogs, from Adamic and Glance (2005)</a:t>
            </a:r>
          </a:p>
        </p:txBody>
      </p:sp>
    </p:spTree>
    <p:extLst>
      <p:ext uri="{BB962C8B-B14F-4D97-AF65-F5344CB8AC3E}">
        <p14:creationId xmlns:p14="http://schemas.microsoft.com/office/powerpoint/2010/main" val="1905389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2646-5832-AA42-B968-0D91483D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Two types of homophily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C695-4C3B-D84A-AF87-A015AF7FF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 homophily : sociodemographic dimensions (race, ethnicity, sex, age, religion, education, occupation,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Value homophily : internal states (political belief, attitudes, abilities, aspiration,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            </a:t>
            </a:r>
            <a:r>
              <a:rPr lang="en-US" sz="2400" dirty="0" err="1"/>
              <a:t>Lazarsfeld</a:t>
            </a:r>
            <a:r>
              <a:rPr lang="en-US" sz="2400" dirty="0"/>
              <a:t> &amp; Merton (1954) </a:t>
            </a:r>
          </a:p>
        </p:txBody>
      </p:sp>
    </p:spTree>
    <p:extLst>
      <p:ext uri="{BB962C8B-B14F-4D97-AF65-F5344CB8AC3E}">
        <p14:creationId xmlns:p14="http://schemas.microsoft.com/office/powerpoint/2010/main" val="147630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310C-0128-CB44-A684-41EF76C6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Mechanisms underlying homophily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3BF3-1AEF-F341-A669-077B9CF18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Selection: individual characteristics drive the formation of links</a:t>
            </a:r>
          </a:p>
          <a:p>
            <a:r>
              <a:rPr lang="en-US" dirty="0"/>
              <a:t>Social influence: existing links in the network serve to shape people’s characteristics </a:t>
            </a:r>
          </a:p>
          <a:p>
            <a:r>
              <a:rPr lang="en-US" dirty="0"/>
              <a:t>Christakis &amp; Fowler’s study on homophily &amp; health (32 years of 12,000 people)</a:t>
            </a:r>
          </a:p>
          <a:p>
            <a:pPr marL="0" indent="0">
              <a:buNone/>
            </a:pPr>
            <a:r>
              <a:rPr lang="en-US" dirty="0"/>
              <a:t>-&gt; A person's chances of becoming obese increased by 57, if he or she had a friend who became obese in a given interval.</a:t>
            </a:r>
          </a:p>
        </p:txBody>
      </p:sp>
    </p:spTree>
    <p:extLst>
      <p:ext uri="{BB962C8B-B14F-4D97-AF65-F5344CB8AC3E}">
        <p14:creationId xmlns:p14="http://schemas.microsoft.com/office/powerpoint/2010/main" val="3415458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62AA-5A89-304A-9181-2EFDB5AF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76" y="365125"/>
            <a:ext cx="103800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Georg Simmel (1858–1915)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B44D6-5F57-5F47-9AE2-2059C4E57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381"/>
            <a:ext cx="10515600" cy="4351338"/>
          </a:xfrm>
        </p:spPr>
        <p:txBody>
          <a:bodyPr/>
          <a:lstStyle/>
          <a:p>
            <a:r>
              <a:rPr lang="en-US" dirty="0"/>
              <a:t>One of the first sociologists to look at how the size of a group affects interactions among its members  </a:t>
            </a:r>
          </a:p>
          <a:p>
            <a:r>
              <a:rPr lang="en-US" dirty="0"/>
              <a:t>A dyad (two member group) interactions are intense and very personal ; the least stable category of groups (e.g., marriage)</a:t>
            </a:r>
          </a:p>
          <a:p>
            <a:r>
              <a:rPr lang="en-US" dirty="0"/>
              <a:t> In a triad (a three member group), </a:t>
            </a:r>
            <a:r>
              <a:rPr lang="en-US" dirty="0">
                <a:solidFill>
                  <a:srgbClr val="000000"/>
                </a:solidFill>
              </a:rPr>
              <a:t>there may be strategies that lead to competition, alliances, or mediation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4A417-CCFA-FE4E-9184-B7D5746B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04" y="407719"/>
            <a:ext cx="1193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Number Placeholder 5">
            <a:extLst>
              <a:ext uri="{FF2B5EF4-FFF2-40B4-BE49-F238E27FC236}">
                <a16:creationId xmlns:a16="http://schemas.microsoft.com/office/drawing/2014/main" id="{48AC44D1-91B1-C746-A513-449AA594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B7663F-7EC8-964F-AA85-760EC240D8C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201731" name="Rectangle 2">
            <a:extLst>
              <a:ext uri="{FF2B5EF4-FFF2-40B4-BE49-F238E27FC236}">
                <a16:creationId xmlns:a16="http://schemas.microsoft.com/office/drawing/2014/main" id="{216B585C-F9E0-8044-9022-E462759F3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57199"/>
            <a:ext cx="9220200" cy="1368425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Week 8: Network Level Indicators</a:t>
            </a:r>
          </a:p>
        </p:txBody>
      </p:sp>
      <p:sp>
        <p:nvSpPr>
          <p:cNvPr id="201732" name="Rectangle 4">
            <a:extLst>
              <a:ext uri="{FF2B5EF4-FFF2-40B4-BE49-F238E27FC236}">
                <a16:creationId xmlns:a16="http://schemas.microsoft.com/office/drawing/2014/main" id="{9183504D-B925-CA40-B439-2893E0671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103119"/>
            <a:ext cx="10515600" cy="4073843"/>
          </a:xfrm>
        </p:spPr>
        <p:txBody>
          <a:bodyPr/>
          <a:lstStyle/>
          <a:p>
            <a:pPr eaLnBrk="1" hangingPunct="1"/>
            <a:r>
              <a:rPr lang="en-US" altLang="en-US" dirty="0"/>
              <a:t>Bird’s eye view of network</a:t>
            </a:r>
          </a:p>
          <a:p>
            <a:pPr eaLnBrk="1" hangingPunct="1"/>
            <a:r>
              <a:rPr lang="en-US" altLang="en-US" dirty="0"/>
              <a:t>There are many network level measures</a:t>
            </a:r>
          </a:p>
          <a:p>
            <a:pPr eaLnBrk="1" hangingPunct="1"/>
            <a:r>
              <a:rPr lang="en-US" altLang="en-US" dirty="0"/>
              <a:t>Size, density, reciprocity, transitivity, average path length, clustering, centralization, and core-periphery </a:t>
            </a:r>
          </a:p>
        </p:txBody>
      </p:sp>
    </p:spTree>
    <p:extLst>
      <p:ext uri="{BB962C8B-B14F-4D97-AF65-F5344CB8AC3E}">
        <p14:creationId xmlns:p14="http://schemas.microsoft.com/office/powerpoint/2010/main" val="3502708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97200FC8-16E8-544F-A017-374D07FAA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Triads </a:t>
            </a:r>
          </a:p>
        </p:txBody>
      </p:sp>
      <p:sp useBgFill="1">
        <p:nvSpPr>
          <p:cNvPr id="27650" name="Content Placeholder 2">
            <a:extLst>
              <a:ext uri="{FF2B5EF4-FFF2-40B4-BE49-F238E27FC236}">
                <a16:creationId xmlns:a16="http://schemas.microsoft.com/office/drawing/2014/main" id="{BBCE7D23-D8BD-9145-B823-6A5F907CD9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69987" y="1677194"/>
            <a:ext cx="8572501" cy="4378325"/>
          </a:xfrm>
        </p:spPr>
        <p:txBody>
          <a:bodyPr/>
          <a:lstStyle/>
          <a:p>
            <a:r>
              <a:rPr lang="en-US" altLang="en-US" dirty="0"/>
              <a:t>Triad refer to any structure that involves three nodes</a:t>
            </a:r>
          </a:p>
          <a:p>
            <a:r>
              <a:rPr lang="en-US" altLang="en-US" dirty="0"/>
              <a:t>There are 4 types of triads with undirected</a:t>
            </a: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A5414A49-1364-6745-A104-2309966CDB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10F20B-935A-C140-82B3-7934C47B157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  <p:cxnSp>
        <p:nvCxnSpPr>
          <p:cNvPr id="27652" name="Straight Connector 19">
            <a:extLst>
              <a:ext uri="{FF2B5EF4-FFF2-40B4-BE49-F238E27FC236}">
                <a16:creationId xmlns:a16="http://schemas.microsoft.com/office/drawing/2014/main" id="{1CCD996F-2AEF-E541-BF0E-0F7AAB13EF73}"/>
              </a:ext>
            </a:extLst>
          </p:cNvPr>
          <p:cNvCxnSpPr>
            <a:cxnSpLocks/>
          </p:cNvCxnSpPr>
          <p:nvPr/>
        </p:nvCxnSpPr>
        <p:spPr bwMode="auto">
          <a:xfrm flipH="1">
            <a:off x="7772142" y="3958829"/>
            <a:ext cx="495300" cy="7270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3" name="Straight Connector 20">
            <a:extLst>
              <a:ext uri="{FF2B5EF4-FFF2-40B4-BE49-F238E27FC236}">
                <a16:creationId xmlns:a16="http://schemas.microsoft.com/office/drawing/2014/main" id="{C5698359-4EBD-0E43-A84A-0FDB529B9198}"/>
              </a:ext>
            </a:extLst>
          </p:cNvPr>
          <p:cNvCxnSpPr>
            <a:cxnSpLocks/>
          </p:cNvCxnSpPr>
          <p:nvPr/>
        </p:nvCxnSpPr>
        <p:spPr bwMode="auto">
          <a:xfrm>
            <a:off x="8426193" y="4011215"/>
            <a:ext cx="461963" cy="635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4" name="Straight Connector 21">
            <a:extLst>
              <a:ext uri="{FF2B5EF4-FFF2-40B4-BE49-F238E27FC236}">
                <a16:creationId xmlns:a16="http://schemas.microsoft.com/office/drawing/2014/main" id="{56E82B5A-657C-3D43-A365-76A309D693EB}"/>
              </a:ext>
            </a:extLst>
          </p:cNvPr>
          <p:cNvCxnSpPr>
            <a:cxnSpLocks/>
          </p:cNvCxnSpPr>
          <p:nvPr/>
        </p:nvCxnSpPr>
        <p:spPr bwMode="auto">
          <a:xfrm flipH="1">
            <a:off x="7772142" y="4806553"/>
            <a:ext cx="13335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5" name="Oval 27">
            <a:extLst>
              <a:ext uri="{FF2B5EF4-FFF2-40B4-BE49-F238E27FC236}">
                <a16:creationId xmlns:a16="http://schemas.microsoft.com/office/drawing/2014/main" id="{753C0978-A9E8-8D49-9BC2-1F5B534A8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505" y="3825478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56" name="Oval 32">
            <a:extLst>
              <a:ext uri="{FF2B5EF4-FFF2-40B4-BE49-F238E27FC236}">
                <a16:creationId xmlns:a16="http://schemas.microsoft.com/office/drawing/2014/main" id="{2FC95B13-D108-444E-8ED6-092F9294B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593" y="4736703"/>
            <a:ext cx="404813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57" name="Oval 33">
            <a:extLst>
              <a:ext uri="{FF2B5EF4-FFF2-40B4-BE49-F238E27FC236}">
                <a16:creationId xmlns:a16="http://schemas.microsoft.com/office/drawing/2014/main" id="{0D8CB494-6CEF-B848-9832-D223F27CE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317" y="4722415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58" name="Oval 34">
            <a:extLst>
              <a:ext uri="{FF2B5EF4-FFF2-40B4-BE49-F238E27FC236}">
                <a16:creationId xmlns:a16="http://schemas.microsoft.com/office/drawing/2014/main" id="{F85952E8-EFA2-4B4E-8EEA-DE30C9156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930" y="3873104"/>
            <a:ext cx="406400" cy="420687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59" name="Oval 35">
            <a:extLst>
              <a:ext uri="{FF2B5EF4-FFF2-40B4-BE49-F238E27FC236}">
                <a16:creationId xmlns:a16="http://schemas.microsoft.com/office/drawing/2014/main" id="{BC38AEC0-0EB0-734B-98C1-35248D872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467" y="4736703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0" name="Oval 36">
            <a:extLst>
              <a:ext uri="{FF2B5EF4-FFF2-40B4-BE49-F238E27FC236}">
                <a16:creationId xmlns:a16="http://schemas.microsoft.com/office/drawing/2014/main" id="{C571CE5C-9C6C-5444-8E76-B46B07764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267" y="4736703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cxnSp>
        <p:nvCxnSpPr>
          <p:cNvPr id="27661" name="Straight Connector 37">
            <a:extLst>
              <a:ext uri="{FF2B5EF4-FFF2-40B4-BE49-F238E27FC236}">
                <a16:creationId xmlns:a16="http://schemas.microsoft.com/office/drawing/2014/main" id="{A5E2A825-048B-D643-9C11-337854404183}"/>
              </a:ext>
            </a:extLst>
          </p:cNvPr>
          <p:cNvCxnSpPr>
            <a:cxnSpLocks/>
          </p:cNvCxnSpPr>
          <p:nvPr/>
        </p:nvCxnSpPr>
        <p:spPr bwMode="auto">
          <a:xfrm flipH="1">
            <a:off x="3409692" y="4158853"/>
            <a:ext cx="520700" cy="800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2" name="Oval 40">
            <a:extLst>
              <a:ext uri="{FF2B5EF4-FFF2-40B4-BE49-F238E27FC236}">
                <a16:creationId xmlns:a16="http://schemas.microsoft.com/office/drawing/2014/main" id="{C0658B51-1D58-2044-8EDE-42423C0A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555" y="3825478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3" name="Oval 42">
            <a:extLst>
              <a:ext uri="{FF2B5EF4-FFF2-40B4-BE49-F238E27FC236}">
                <a16:creationId xmlns:a16="http://schemas.microsoft.com/office/drawing/2014/main" id="{DCCE1970-8CAC-3E48-B212-15ACABB8C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455" y="4633515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4" name="Oval 43">
            <a:extLst>
              <a:ext uri="{FF2B5EF4-FFF2-40B4-BE49-F238E27FC236}">
                <a16:creationId xmlns:a16="http://schemas.microsoft.com/office/drawing/2014/main" id="{912FB3CF-DA80-9D47-B475-A3D8B6079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392" y="4620815"/>
            <a:ext cx="406400" cy="420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5" name="Oval 46">
            <a:extLst>
              <a:ext uri="{FF2B5EF4-FFF2-40B4-BE49-F238E27FC236}">
                <a16:creationId xmlns:a16="http://schemas.microsoft.com/office/drawing/2014/main" id="{07D83269-5524-814F-9B2F-3B67F0370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755" y="3757215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6" name="Oval 47">
            <a:extLst>
              <a:ext uri="{FF2B5EF4-FFF2-40B4-BE49-F238E27FC236}">
                <a16:creationId xmlns:a16="http://schemas.microsoft.com/office/drawing/2014/main" id="{3B53EF8B-CD4F-C846-BD67-853875DF2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505" y="4712890"/>
            <a:ext cx="406400" cy="420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7" name="Oval 48">
            <a:extLst>
              <a:ext uri="{FF2B5EF4-FFF2-40B4-BE49-F238E27FC236}">
                <a16:creationId xmlns:a16="http://schemas.microsoft.com/office/drawing/2014/main" id="{D650BE11-6DF5-2C4A-A254-BB92C32E2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8655" y="4712890"/>
            <a:ext cx="406400" cy="420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cxnSp>
        <p:nvCxnSpPr>
          <p:cNvPr id="27668" name="Straight Connector 51">
            <a:extLst>
              <a:ext uri="{FF2B5EF4-FFF2-40B4-BE49-F238E27FC236}">
                <a16:creationId xmlns:a16="http://schemas.microsoft.com/office/drawing/2014/main" id="{4D34A69F-1271-2E40-A7EE-03FE1089D88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5505" y="4922440"/>
            <a:ext cx="13335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Straight Connector 55">
            <a:extLst>
              <a:ext uri="{FF2B5EF4-FFF2-40B4-BE49-F238E27FC236}">
                <a16:creationId xmlns:a16="http://schemas.microsoft.com/office/drawing/2014/main" id="{CDBDD605-DBB5-1A49-9968-F89F7AECFD57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7105" y="4030265"/>
            <a:ext cx="519112" cy="801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44194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761161DF-161A-E341-9633-F388905861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Transitive Triad</a:t>
            </a:r>
          </a:p>
        </p:txBody>
      </p:sp>
      <p:sp>
        <p:nvSpPr>
          <p:cNvPr id="214019" name="Oval 15">
            <a:extLst>
              <a:ext uri="{FF2B5EF4-FFF2-40B4-BE49-F238E27FC236}">
                <a16:creationId xmlns:a16="http://schemas.microsoft.com/office/drawing/2014/main" id="{6BB2CB33-0D2C-1648-8DC9-FA82B8482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4020" name="Oval 16">
            <a:extLst>
              <a:ext uri="{FF2B5EF4-FFF2-40B4-BE49-F238E27FC236}">
                <a16:creationId xmlns:a16="http://schemas.microsoft.com/office/drawing/2014/main" id="{BF4E0405-2001-B943-BA7F-97679833D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4021" name="Oval 17">
            <a:extLst>
              <a:ext uri="{FF2B5EF4-FFF2-40B4-BE49-F238E27FC236}">
                <a16:creationId xmlns:a16="http://schemas.microsoft.com/office/drawing/2014/main" id="{60B89C27-71AF-BE44-984C-EFCAA446A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4022" name="Line 18">
            <a:extLst>
              <a:ext uri="{FF2B5EF4-FFF2-40B4-BE49-F238E27FC236}">
                <a16:creationId xmlns:a16="http://schemas.microsoft.com/office/drawing/2014/main" id="{C1FDAADE-3080-E94F-B303-914259A50F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3800" y="2819400"/>
            <a:ext cx="10668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23" name="Line 19">
            <a:extLst>
              <a:ext uri="{FF2B5EF4-FFF2-40B4-BE49-F238E27FC236}">
                <a16:creationId xmlns:a16="http://schemas.microsoft.com/office/drawing/2014/main" id="{A73172D7-9161-404D-8E1B-91EE4A5678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4114800"/>
            <a:ext cx="2057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24" name="Line 20">
            <a:extLst>
              <a:ext uri="{FF2B5EF4-FFF2-40B4-BE49-F238E27FC236}">
                <a16:creationId xmlns:a16="http://schemas.microsoft.com/office/drawing/2014/main" id="{81EEB309-3B6F-3049-BE11-67289A7699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29200" y="2819400"/>
            <a:ext cx="914400" cy="1143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25" name="Text Box 21">
            <a:extLst>
              <a:ext uri="{FF2B5EF4-FFF2-40B4-BE49-F238E27FC236}">
                <a16:creationId xmlns:a16="http://schemas.microsoft.com/office/drawing/2014/main" id="{61C084DC-6837-E643-B3EB-43EB72675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5" y="3854450"/>
            <a:ext cx="51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214026" name="Text Box 22">
            <a:extLst>
              <a:ext uri="{FF2B5EF4-FFF2-40B4-BE49-F238E27FC236}">
                <a16:creationId xmlns:a16="http://schemas.microsoft.com/office/drawing/2014/main" id="{6980F1A4-BAAB-DD44-9D6E-7825B70D9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810000"/>
            <a:ext cx="488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214027" name="Text Box 23">
            <a:extLst>
              <a:ext uri="{FF2B5EF4-FFF2-40B4-BE49-F238E27FC236}">
                <a16:creationId xmlns:a16="http://schemas.microsoft.com/office/drawing/2014/main" id="{05A0519E-DB54-EE47-B4A5-59673140F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679" y="1843088"/>
            <a:ext cx="36639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D6D017-FDA2-C74C-AD7B-EF5EDDB13270}"/>
              </a:ext>
            </a:extLst>
          </p:cNvPr>
          <p:cNvSpPr txBox="1"/>
          <p:nvPr/>
        </p:nvSpPr>
        <p:spPr>
          <a:xfrm>
            <a:off x="805180" y="5223817"/>
            <a:ext cx="1066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triad is considered “transitive” when A and B both have the same relationship to C</a:t>
            </a:r>
          </a:p>
        </p:txBody>
      </p:sp>
    </p:spTree>
    <p:extLst>
      <p:ext uri="{BB962C8B-B14F-4D97-AF65-F5344CB8AC3E}">
        <p14:creationId xmlns:p14="http://schemas.microsoft.com/office/powerpoint/2010/main" val="252452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Number Placeholder 5">
            <a:extLst>
              <a:ext uri="{FF2B5EF4-FFF2-40B4-BE49-F238E27FC236}">
                <a16:creationId xmlns:a16="http://schemas.microsoft.com/office/drawing/2014/main" id="{BF2C0791-2F08-CC44-86C8-11A9F34B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0C0E22-332C-754B-A6FB-83691652428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211971" name="Rectangle 2">
            <a:extLst>
              <a:ext uri="{FF2B5EF4-FFF2-40B4-BE49-F238E27FC236}">
                <a16:creationId xmlns:a16="http://schemas.microsoft.com/office/drawing/2014/main" id="{1D6C827A-079C-C045-A946-8546BE738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Triads (cont’d)</a:t>
            </a:r>
          </a:p>
        </p:txBody>
      </p:sp>
      <p:sp>
        <p:nvSpPr>
          <p:cNvPr id="211972" name="Rectangle 3">
            <a:extLst>
              <a:ext uri="{FF2B5EF4-FFF2-40B4-BE49-F238E27FC236}">
                <a16:creationId xmlns:a16="http://schemas.microsoft.com/office/drawing/2014/main" id="{60C09D28-B5DD-DF4B-8C18-DBAAECCAC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 a directed graph there are 16 possible triads:</a:t>
            </a:r>
          </a:p>
          <a:p>
            <a:pPr lvl="1" eaLnBrk="1" hangingPunct="1"/>
            <a:r>
              <a:rPr lang="en-US" altLang="en-US" dirty="0"/>
              <a:t>A</a:t>
            </a:r>
            <a:r>
              <a:rPr lang="en-US" altLang="en-US" dirty="0">
                <a:sym typeface="Wingdings" pitchFamily="2" charset="2"/>
              </a:rPr>
              <a:t>B BC AC</a:t>
            </a:r>
          </a:p>
          <a:p>
            <a:pPr lvl="1" eaLnBrk="1" hangingPunct="1"/>
            <a:r>
              <a:rPr lang="en-US" altLang="en-US" dirty="0">
                <a:sym typeface="Wingdings" pitchFamily="2" charset="2"/>
              </a:rPr>
              <a:t>AB BC CA </a:t>
            </a:r>
          </a:p>
          <a:p>
            <a:pPr lvl="1" eaLnBrk="1" hangingPunct="1"/>
            <a:r>
              <a:rPr lang="en-US" altLang="en-US" dirty="0">
                <a:sym typeface="Wingdings" pitchFamily="2" charset="2"/>
              </a:rPr>
              <a:t>….</a:t>
            </a:r>
          </a:p>
          <a:p>
            <a:pPr eaLnBrk="1" hangingPunct="1"/>
            <a:r>
              <a:rPr lang="en-US" altLang="en-US" dirty="0"/>
              <a:t>One can do a triad census of a network calculating the percent of triads of each type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84677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31703881-7309-3341-88F5-E20A897029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4465" y="228601"/>
            <a:ext cx="8781535" cy="792163"/>
          </a:xfrm>
        </p:spPr>
        <p:txBody>
          <a:bodyPr>
            <a:noAutofit/>
          </a:bodyPr>
          <a:lstStyle/>
          <a:p>
            <a:r>
              <a:rPr lang="en-US" altLang="en-US" sz="4000" dirty="0">
                <a:latin typeface="+mn-lt"/>
              </a:rPr>
              <a:t>MAN (Mutual, Asymmetric, Null) Census</a:t>
            </a:r>
          </a:p>
        </p:txBody>
      </p:sp>
      <p:sp>
        <p:nvSpPr>
          <p:cNvPr id="212995" name="Oval 3">
            <a:extLst>
              <a:ext uri="{FF2B5EF4-FFF2-40B4-BE49-F238E27FC236}">
                <a16:creationId xmlns:a16="http://schemas.microsoft.com/office/drawing/2014/main" id="{65541C68-D774-784B-8E0F-578A99924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82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2996" name="Oval 4">
            <a:extLst>
              <a:ext uri="{FF2B5EF4-FFF2-40B4-BE49-F238E27FC236}">
                <a16:creationId xmlns:a16="http://schemas.microsoft.com/office/drawing/2014/main" id="{90439591-AD08-5348-B401-0BA2F2DE9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82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2997" name="Oval 5">
            <a:extLst>
              <a:ext uri="{FF2B5EF4-FFF2-40B4-BE49-F238E27FC236}">
                <a16:creationId xmlns:a16="http://schemas.microsoft.com/office/drawing/2014/main" id="{6035DA67-5011-224C-9072-EA36601FD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29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2998" name="Oval 6">
            <a:extLst>
              <a:ext uri="{FF2B5EF4-FFF2-40B4-BE49-F238E27FC236}">
                <a16:creationId xmlns:a16="http://schemas.microsoft.com/office/drawing/2014/main" id="{9B0E606E-2781-B348-A642-48F89EC0F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905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2999" name="Oval 7">
            <a:extLst>
              <a:ext uri="{FF2B5EF4-FFF2-40B4-BE49-F238E27FC236}">
                <a16:creationId xmlns:a16="http://schemas.microsoft.com/office/drawing/2014/main" id="{0B506790-4CB7-9C40-A337-DDDD7F6EA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905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0" name="Oval 8">
            <a:extLst>
              <a:ext uri="{FF2B5EF4-FFF2-40B4-BE49-F238E27FC236}">
                <a16:creationId xmlns:a16="http://schemas.microsoft.com/office/drawing/2014/main" id="{23E55663-F9AA-2A42-B71E-40455C505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1371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1" name="Line 9">
            <a:extLst>
              <a:ext uri="{FF2B5EF4-FFF2-40B4-BE49-F238E27FC236}">
                <a16:creationId xmlns:a16="http://schemas.microsoft.com/office/drawing/2014/main" id="{2246CA13-B119-D847-B98E-3027BF4ED6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14478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02" name="Oval 10">
            <a:extLst>
              <a:ext uri="{FF2B5EF4-FFF2-40B4-BE49-F238E27FC236}">
                <a16:creationId xmlns:a16="http://schemas.microsoft.com/office/drawing/2014/main" id="{386A7EE2-5B4B-844B-82B0-68624E95B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905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3" name="Oval 11">
            <a:extLst>
              <a:ext uri="{FF2B5EF4-FFF2-40B4-BE49-F238E27FC236}">
                <a16:creationId xmlns:a16="http://schemas.microsoft.com/office/drawing/2014/main" id="{494CECFA-8284-754F-BA9E-125AC06D1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905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4" name="Oval 12">
            <a:extLst>
              <a:ext uri="{FF2B5EF4-FFF2-40B4-BE49-F238E27FC236}">
                <a16:creationId xmlns:a16="http://schemas.microsoft.com/office/drawing/2014/main" id="{8EF59B20-FF74-3C48-A56C-6AF0EF5B7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371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5" name="Line 13">
            <a:extLst>
              <a:ext uri="{FF2B5EF4-FFF2-40B4-BE49-F238E27FC236}">
                <a16:creationId xmlns:a16="http://schemas.microsoft.com/office/drawing/2014/main" id="{F9CFA9CF-254B-3A43-8E17-B5A23D77D4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14478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06" name="Oval 14">
            <a:extLst>
              <a:ext uri="{FF2B5EF4-FFF2-40B4-BE49-F238E27FC236}">
                <a16:creationId xmlns:a16="http://schemas.microsoft.com/office/drawing/2014/main" id="{BA5983FA-5A98-7D45-A8BE-CD61EECCB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182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7" name="Oval 15">
            <a:extLst>
              <a:ext uri="{FF2B5EF4-FFF2-40B4-BE49-F238E27FC236}">
                <a16:creationId xmlns:a16="http://schemas.microsoft.com/office/drawing/2014/main" id="{75E79008-551B-FD44-B482-04FC544CB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82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8" name="Oval 16">
            <a:extLst>
              <a:ext uri="{FF2B5EF4-FFF2-40B4-BE49-F238E27FC236}">
                <a16:creationId xmlns:a16="http://schemas.microsoft.com/office/drawing/2014/main" id="{DD59007A-1166-C449-A36D-C8A3F261C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129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9" name="Line 17">
            <a:extLst>
              <a:ext uri="{FF2B5EF4-FFF2-40B4-BE49-F238E27FC236}">
                <a16:creationId xmlns:a16="http://schemas.microsoft.com/office/drawing/2014/main" id="{9C954533-FACC-4143-8CD5-AC6EC6FE80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0" y="13716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10" name="Line 18">
            <a:extLst>
              <a:ext uri="{FF2B5EF4-FFF2-40B4-BE49-F238E27FC236}">
                <a16:creationId xmlns:a16="http://schemas.microsoft.com/office/drawing/2014/main" id="{C7CBDD7F-580C-9746-A349-60E4FC621C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63000" y="13716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11" name="Text Box 19">
            <a:extLst>
              <a:ext uri="{FF2B5EF4-FFF2-40B4-BE49-F238E27FC236}">
                <a16:creationId xmlns:a16="http://schemas.microsoft.com/office/drawing/2014/main" id="{4BCF2BE6-7F76-6348-B1D1-A2244FA48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9812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003</a:t>
            </a:r>
          </a:p>
        </p:txBody>
      </p:sp>
      <p:sp>
        <p:nvSpPr>
          <p:cNvPr id="213012" name="Text Box 20">
            <a:extLst>
              <a:ext uri="{FF2B5EF4-FFF2-40B4-BE49-F238E27FC236}">
                <a16:creationId xmlns:a16="http://schemas.microsoft.com/office/drawing/2014/main" id="{FFD0CE4C-6B3F-E04F-A915-60A94FA9E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0574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012</a:t>
            </a:r>
          </a:p>
        </p:txBody>
      </p:sp>
      <p:sp>
        <p:nvSpPr>
          <p:cNvPr id="213013" name="Text Box 21">
            <a:extLst>
              <a:ext uri="{FF2B5EF4-FFF2-40B4-BE49-F238E27FC236}">
                <a16:creationId xmlns:a16="http://schemas.microsoft.com/office/drawing/2014/main" id="{D8ADC78C-6461-BC45-B557-851A08A84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0574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102</a:t>
            </a:r>
          </a:p>
        </p:txBody>
      </p:sp>
      <p:sp>
        <p:nvSpPr>
          <p:cNvPr id="213014" name="Text Box 22">
            <a:extLst>
              <a:ext uri="{FF2B5EF4-FFF2-40B4-BE49-F238E27FC236}">
                <a16:creationId xmlns:a16="http://schemas.microsoft.com/office/drawing/2014/main" id="{710743F6-762D-7747-8192-7D7EC168F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5650" y="20574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021D</a:t>
            </a:r>
          </a:p>
        </p:txBody>
      </p:sp>
      <p:sp>
        <p:nvSpPr>
          <p:cNvPr id="213015" name="Oval 23">
            <a:extLst>
              <a:ext uri="{FF2B5EF4-FFF2-40B4-BE49-F238E27FC236}">
                <a16:creationId xmlns:a16="http://schemas.microsoft.com/office/drawing/2014/main" id="{5C43A583-8B26-A34E-802A-3708F2E50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16" name="Oval 24">
            <a:extLst>
              <a:ext uri="{FF2B5EF4-FFF2-40B4-BE49-F238E27FC236}">
                <a16:creationId xmlns:a16="http://schemas.microsoft.com/office/drawing/2014/main" id="{A80B69C6-1A85-5445-BC75-D19551266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17" name="Oval 25">
            <a:extLst>
              <a:ext uri="{FF2B5EF4-FFF2-40B4-BE49-F238E27FC236}">
                <a16:creationId xmlns:a16="http://schemas.microsoft.com/office/drawing/2014/main" id="{95E05916-4081-B34D-8008-A24130E33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18" name="Oval 26">
            <a:extLst>
              <a:ext uri="{FF2B5EF4-FFF2-40B4-BE49-F238E27FC236}">
                <a16:creationId xmlns:a16="http://schemas.microsoft.com/office/drawing/2014/main" id="{DDECD464-BACD-3942-978B-314D86254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19" name="Oval 27">
            <a:extLst>
              <a:ext uri="{FF2B5EF4-FFF2-40B4-BE49-F238E27FC236}">
                <a16:creationId xmlns:a16="http://schemas.microsoft.com/office/drawing/2014/main" id="{847514C2-8C81-7349-BC83-0ED7EA7FB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0" name="Oval 28">
            <a:extLst>
              <a:ext uri="{FF2B5EF4-FFF2-40B4-BE49-F238E27FC236}">
                <a16:creationId xmlns:a16="http://schemas.microsoft.com/office/drawing/2014/main" id="{94F54EA0-F7A7-354C-90FA-9ED0A7D50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1" name="Line 29">
            <a:extLst>
              <a:ext uri="{FF2B5EF4-FFF2-40B4-BE49-F238E27FC236}">
                <a16:creationId xmlns:a16="http://schemas.microsoft.com/office/drawing/2014/main" id="{EE6BB81F-37DE-D145-855E-BF42C6DD1F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26670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22" name="Oval 30">
            <a:extLst>
              <a:ext uri="{FF2B5EF4-FFF2-40B4-BE49-F238E27FC236}">
                <a16:creationId xmlns:a16="http://schemas.microsoft.com/office/drawing/2014/main" id="{8072A1F6-8FDC-CC42-86B5-B56A828AB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3" name="Oval 31">
            <a:extLst>
              <a:ext uri="{FF2B5EF4-FFF2-40B4-BE49-F238E27FC236}">
                <a16:creationId xmlns:a16="http://schemas.microsoft.com/office/drawing/2014/main" id="{1221C262-9B33-EA4F-8307-268C31D4E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4" name="Oval 32">
            <a:extLst>
              <a:ext uri="{FF2B5EF4-FFF2-40B4-BE49-F238E27FC236}">
                <a16:creationId xmlns:a16="http://schemas.microsoft.com/office/drawing/2014/main" id="{9A3CE902-3733-274D-94FE-03ACD793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5" name="Line 33">
            <a:extLst>
              <a:ext uri="{FF2B5EF4-FFF2-40B4-BE49-F238E27FC236}">
                <a16:creationId xmlns:a16="http://schemas.microsoft.com/office/drawing/2014/main" id="{797144A0-2A79-954F-BB6E-2659D6504F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4600" y="32004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26" name="Oval 34">
            <a:extLst>
              <a:ext uri="{FF2B5EF4-FFF2-40B4-BE49-F238E27FC236}">
                <a16:creationId xmlns:a16="http://schemas.microsoft.com/office/drawing/2014/main" id="{0CDF0B17-0E35-054A-8A5F-E099718B4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7" name="Oval 35">
            <a:extLst>
              <a:ext uri="{FF2B5EF4-FFF2-40B4-BE49-F238E27FC236}">
                <a16:creationId xmlns:a16="http://schemas.microsoft.com/office/drawing/2014/main" id="{729198F3-62D9-D84B-9796-DC37BBE86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8" name="Oval 36">
            <a:extLst>
              <a:ext uri="{FF2B5EF4-FFF2-40B4-BE49-F238E27FC236}">
                <a16:creationId xmlns:a16="http://schemas.microsoft.com/office/drawing/2014/main" id="{316B7F85-FA7A-C54A-B821-843214FA9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9" name="Line 37">
            <a:extLst>
              <a:ext uri="{FF2B5EF4-FFF2-40B4-BE49-F238E27FC236}">
                <a16:creationId xmlns:a16="http://schemas.microsoft.com/office/drawing/2014/main" id="{AC099E37-C7C9-724E-A6F3-9C3233C206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2590800"/>
            <a:ext cx="22860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30" name="Text Box 38">
            <a:extLst>
              <a:ext uri="{FF2B5EF4-FFF2-40B4-BE49-F238E27FC236}">
                <a16:creationId xmlns:a16="http://schemas.microsoft.com/office/drawing/2014/main" id="{4AB1B250-D01D-2148-9902-1407D83C7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850" y="32004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021U</a:t>
            </a:r>
          </a:p>
        </p:txBody>
      </p:sp>
      <p:sp>
        <p:nvSpPr>
          <p:cNvPr id="213031" name="Text Box 39">
            <a:extLst>
              <a:ext uri="{FF2B5EF4-FFF2-40B4-BE49-F238E27FC236}">
                <a16:creationId xmlns:a16="http://schemas.microsoft.com/office/drawing/2014/main" id="{6E4820A9-CA00-7E4C-A055-73FFE00A6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450" y="32766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021C</a:t>
            </a:r>
          </a:p>
        </p:txBody>
      </p:sp>
      <p:sp>
        <p:nvSpPr>
          <p:cNvPr id="213032" name="Text Box 40">
            <a:extLst>
              <a:ext uri="{FF2B5EF4-FFF2-40B4-BE49-F238E27FC236}">
                <a16:creationId xmlns:a16="http://schemas.microsoft.com/office/drawing/2014/main" id="{4C116DC8-59E1-0A42-845E-A13DE1A78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046" y="3276600"/>
            <a:ext cx="701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111D</a:t>
            </a:r>
          </a:p>
        </p:txBody>
      </p:sp>
      <p:sp>
        <p:nvSpPr>
          <p:cNvPr id="213033" name="Text Box 41">
            <a:extLst>
              <a:ext uri="{FF2B5EF4-FFF2-40B4-BE49-F238E27FC236}">
                <a16:creationId xmlns:a16="http://schemas.microsoft.com/office/drawing/2014/main" id="{5304494C-BD0A-1941-96C6-D88C23D4B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9846" y="3276600"/>
            <a:ext cx="701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111U</a:t>
            </a:r>
          </a:p>
        </p:txBody>
      </p:sp>
      <p:sp>
        <p:nvSpPr>
          <p:cNvPr id="213034" name="Oval 42">
            <a:extLst>
              <a:ext uri="{FF2B5EF4-FFF2-40B4-BE49-F238E27FC236}">
                <a16:creationId xmlns:a16="http://schemas.microsoft.com/office/drawing/2014/main" id="{072AFABA-50A6-A040-AFB0-CD30E6DAC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35" name="Oval 43">
            <a:extLst>
              <a:ext uri="{FF2B5EF4-FFF2-40B4-BE49-F238E27FC236}">
                <a16:creationId xmlns:a16="http://schemas.microsoft.com/office/drawing/2014/main" id="{B6866A88-5035-F74D-9A10-6A7B5ADF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36" name="Oval 44">
            <a:extLst>
              <a:ext uri="{FF2B5EF4-FFF2-40B4-BE49-F238E27FC236}">
                <a16:creationId xmlns:a16="http://schemas.microsoft.com/office/drawing/2014/main" id="{B0AB9677-B9F5-0241-9E40-433F752DD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37" name="Oval 45">
            <a:extLst>
              <a:ext uri="{FF2B5EF4-FFF2-40B4-BE49-F238E27FC236}">
                <a16:creationId xmlns:a16="http://schemas.microsoft.com/office/drawing/2014/main" id="{3C4B8CD1-C25C-7841-932B-FAD09E7C0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38" name="Oval 46">
            <a:extLst>
              <a:ext uri="{FF2B5EF4-FFF2-40B4-BE49-F238E27FC236}">
                <a16:creationId xmlns:a16="http://schemas.microsoft.com/office/drawing/2014/main" id="{5909C00A-D3F4-324A-BF57-6B6069080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39" name="Oval 47">
            <a:extLst>
              <a:ext uri="{FF2B5EF4-FFF2-40B4-BE49-F238E27FC236}">
                <a16:creationId xmlns:a16="http://schemas.microsoft.com/office/drawing/2014/main" id="{57E992CA-9F93-B34F-8786-D17138AA0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0" name="Line 48">
            <a:extLst>
              <a:ext uri="{FF2B5EF4-FFF2-40B4-BE49-F238E27FC236}">
                <a16:creationId xmlns:a16="http://schemas.microsoft.com/office/drawing/2014/main" id="{4ACB54D1-93C4-124B-895A-918275DB76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3962400"/>
            <a:ext cx="30480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41" name="Oval 49">
            <a:extLst>
              <a:ext uri="{FF2B5EF4-FFF2-40B4-BE49-F238E27FC236}">
                <a16:creationId xmlns:a16="http://schemas.microsoft.com/office/drawing/2014/main" id="{A2FABE58-FE72-2342-8606-1542B3916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2" name="Oval 50">
            <a:extLst>
              <a:ext uri="{FF2B5EF4-FFF2-40B4-BE49-F238E27FC236}">
                <a16:creationId xmlns:a16="http://schemas.microsoft.com/office/drawing/2014/main" id="{E165ED2B-C635-C54E-843C-23EB0CACA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3" name="Oval 51">
            <a:extLst>
              <a:ext uri="{FF2B5EF4-FFF2-40B4-BE49-F238E27FC236}">
                <a16:creationId xmlns:a16="http://schemas.microsoft.com/office/drawing/2014/main" id="{D188060E-6F2F-024F-B38F-0AAD2BB88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4" name="Line 52">
            <a:extLst>
              <a:ext uri="{FF2B5EF4-FFF2-40B4-BE49-F238E27FC236}">
                <a16:creationId xmlns:a16="http://schemas.microsoft.com/office/drawing/2014/main" id="{DEBEF5DD-412A-664E-B8B5-D19397F55E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4600" y="39624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45" name="Oval 53">
            <a:extLst>
              <a:ext uri="{FF2B5EF4-FFF2-40B4-BE49-F238E27FC236}">
                <a16:creationId xmlns:a16="http://schemas.microsoft.com/office/drawing/2014/main" id="{7ECDE8E3-8CAA-3C47-8574-86C7465B2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6" name="Oval 54">
            <a:extLst>
              <a:ext uri="{FF2B5EF4-FFF2-40B4-BE49-F238E27FC236}">
                <a16:creationId xmlns:a16="http://schemas.microsoft.com/office/drawing/2014/main" id="{ACDB95F6-C305-3144-9885-9CA2C9016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7" name="Oval 55">
            <a:extLst>
              <a:ext uri="{FF2B5EF4-FFF2-40B4-BE49-F238E27FC236}">
                <a16:creationId xmlns:a16="http://schemas.microsoft.com/office/drawing/2014/main" id="{40EB8ECF-BBDB-6747-816F-02CE3AB47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8" name="Line 56">
            <a:extLst>
              <a:ext uri="{FF2B5EF4-FFF2-40B4-BE49-F238E27FC236}">
                <a16:creationId xmlns:a16="http://schemas.microsoft.com/office/drawing/2014/main" id="{1BD0464C-3536-CD47-AEA5-53EFFEF0F0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8200" y="38862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49" name="Line 57">
            <a:extLst>
              <a:ext uri="{FF2B5EF4-FFF2-40B4-BE49-F238E27FC236}">
                <a16:creationId xmlns:a16="http://schemas.microsoft.com/office/drawing/2014/main" id="{4B24663F-72E6-A946-B278-07C048C84C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39200" y="38862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50" name="Text Box 58">
            <a:extLst>
              <a:ext uri="{FF2B5EF4-FFF2-40B4-BE49-F238E27FC236}">
                <a16:creationId xmlns:a16="http://schemas.microsoft.com/office/drawing/2014/main" id="{E0344BE0-7713-2242-BDCE-0D03615B8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0" y="4495801"/>
            <a:ext cx="704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030T</a:t>
            </a:r>
          </a:p>
        </p:txBody>
      </p:sp>
      <p:sp>
        <p:nvSpPr>
          <p:cNvPr id="213051" name="Text Box 59">
            <a:extLst>
              <a:ext uri="{FF2B5EF4-FFF2-40B4-BE49-F238E27FC236}">
                <a16:creationId xmlns:a16="http://schemas.microsoft.com/office/drawing/2014/main" id="{28EFFFF5-2433-B247-B509-D00A026F8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650" y="45720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030C</a:t>
            </a:r>
          </a:p>
        </p:txBody>
      </p:sp>
      <p:sp>
        <p:nvSpPr>
          <p:cNvPr id="213052" name="Text Box 60">
            <a:extLst>
              <a:ext uri="{FF2B5EF4-FFF2-40B4-BE49-F238E27FC236}">
                <a16:creationId xmlns:a16="http://schemas.microsoft.com/office/drawing/2014/main" id="{B4BF1081-0E67-B340-B2EB-5E94C3ED6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5720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201</a:t>
            </a:r>
          </a:p>
        </p:txBody>
      </p:sp>
      <p:sp>
        <p:nvSpPr>
          <p:cNvPr id="213053" name="Text Box 61">
            <a:extLst>
              <a:ext uri="{FF2B5EF4-FFF2-40B4-BE49-F238E27FC236}">
                <a16:creationId xmlns:a16="http://schemas.microsoft.com/office/drawing/2014/main" id="{BF7E5816-039C-3445-900A-950FEB397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1850" y="45720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120D</a:t>
            </a:r>
          </a:p>
        </p:txBody>
      </p:sp>
      <p:sp>
        <p:nvSpPr>
          <p:cNvPr id="213054" name="Oval 62">
            <a:extLst>
              <a:ext uri="{FF2B5EF4-FFF2-40B4-BE49-F238E27FC236}">
                <a16:creationId xmlns:a16="http://schemas.microsoft.com/office/drawing/2014/main" id="{88DFCF4D-DF60-E44D-8401-8FDBA6EB3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55" name="Oval 63">
            <a:extLst>
              <a:ext uri="{FF2B5EF4-FFF2-40B4-BE49-F238E27FC236}">
                <a16:creationId xmlns:a16="http://schemas.microsoft.com/office/drawing/2014/main" id="{D554117F-7239-6546-8F92-CE312D258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56" name="Oval 64">
            <a:extLst>
              <a:ext uri="{FF2B5EF4-FFF2-40B4-BE49-F238E27FC236}">
                <a16:creationId xmlns:a16="http://schemas.microsoft.com/office/drawing/2014/main" id="{75C29483-BD4C-5A4D-BD87-6F25B93C3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029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57" name="Oval 65">
            <a:extLst>
              <a:ext uri="{FF2B5EF4-FFF2-40B4-BE49-F238E27FC236}">
                <a16:creationId xmlns:a16="http://schemas.microsoft.com/office/drawing/2014/main" id="{871A6857-E914-AF43-A2CC-BAD1A48D5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58" name="Oval 66">
            <a:extLst>
              <a:ext uri="{FF2B5EF4-FFF2-40B4-BE49-F238E27FC236}">
                <a16:creationId xmlns:a16="http://schemas.microsoft.com/office/drawing/2014/main" id="{7EC421B2-1E2A-A345-AAF3-1993874D6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59" name="Oval 67">
            <a:extLst>
              <a:ext uri="{FF2B5EF4-FFF2-40B4-BE49-F238E27FC236}">
                <a16:creationId xmlns:a16="http://schemas.microsoft.com/office/drawing/2014/main" id="{21A0ECC3-7850-B643-8D20-F1312FEE6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0" name="Line 68">
            <a:extLst>
              <a:ext uri="{FF2B5EF4-FFF2-40B4-BE49-F238E27FC236}">
                <a16:creationId xmlns:a16="http://schemas.microsoft.com/office/drawing/2014/main" id="{328D65F2-7A3F-9B4E-9833-367F5111CC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51816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61" name="Oval 69">
            <a:extLst>
              <a:ext uri="{FF2B5EF4-FFF2-40B4-BE49-F238E27FC236}">
                <a16:creationId xmlns:a16="http://schemas.microsoft.com/office/drawing/2014/main" id="{A58048B3-9554-3943-BAE1-2ACDF57DD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2" name="Oval 70">
            <a:extLst>
              <a:ext uri="{FF2B5EF4-FFF2-40B4-BE49-F238E27FC236}">
                <a16:creationId xmlns:a16="http://schemas.microsoft.com/office/drawing/2014/main" id="{2F0FB0BF-F734-7346-AD36-F19AD15CC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3" name="Oval 71">
            <a:extLst>
              <a:ext uri="{FF2B5EF4-FFF2-40B4-BE49-F238E27FC236}">
                <a16:creationId xmlns:a16="http://schemas.microsoft.com/office/drawing/2014/main" id="{CF9ADAD3-F8EA-8941-8EBB-5024FA19A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4" name="Line 72">
            <a:extLst>
              <a:ext uri="{FF2B5EF4-FFF2-40B4-BE49-F238E27FC236}">
                <a16:creationId xmlns:a16="http://schemas.microsoft.com/office/drawing/2014/main" id="{286BDC90-B79A-D84A-94E9-1D002BDC30B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05600" y="52578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65" name="Oval 73">
            <a:extLst>
              <a:ext uri="{FF2B5EF4-FFF2-40B4-BE49-F238E27FC236}">
                <a16:creationId xmlns:a16="http://schemas.microsoft.com/office/drawing/2014/main" id="{EA61E37A-28D1-E546-9564-A252C7A67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6" name="Oval 74">
            <a:extLst>
              <a:ext uri="{FF2B5EF4-FFF2-40B4-BE49-F238E27FC236}">
                <a16:creationId xmlns:a16="http://schemas.microsoft.com/office/drawing/2014/main" id="{A6B7AE1D-56CA-AC4F-AD48-450CBA727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7" name="Oval 75">
            <a:extLst>
              <a:ext uri="{FF2B5EF4-FFF2-40B4-BE49-F238E27FC236}">
                <a16:creationId xmlns:a16="http://schemas.microsoft.com/office/drawing/2014/main" id="{D12CE4E6-1E33-3E41-AE1D-C5F486F88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029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8" name="Text Box 76">
            <a:extLst>
              <a:ext uri="{FF2B5EF4-FFF2-40B4-BE49-F238E27FC236}">
                <a16:creationId xmlns:a16="http://schemas.microsoft.com/office/drawing/2014/main" id="{35F257D9-051E-A747-A968-970C5569F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57150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120U</a:t>
            </a:r>
          </a:p>
        </p:txBody>
      </p:sp>
      <p:sp>
        <p:nvSpPr>
          <p:cNvPr id="213069" name="Text Box 77">
            <a:extLst>
              <a:ext uri="{FF2B5EF4-FFF2-40B4-BE49-F238E27FC236}">
                <a16:creationId xmlns:a16="http://schemas.microsoft.com/office/drawing/2014/main" id="{FE5C8087-01EC-224C-9B7B-53403287B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650" y="57912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120C</a:t>
            </a:r>
          </a:p>
        </p:txBody>
      </p:sp>
      <p:sp>
        <p:nvSpPr>
          <p:cNvPr id="213070" name="Text Box 78">
            <a:extLst>
              <a:ext uri="{FF2B5EF4-FFF2-40B4-BE49-F238E27FC236}">
                <a16:creationId xmlns:a16="http://schemas.microsoft.com/office/drawing/2014/main" id="{5AF05C16-F6DB-464F-831A-354C1D819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7912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210</a:t>
            </a:r>
          </a:p>
        </p:txBody>
      </p:sp>
      <p:sp>
        <p:nvSpPr>
          <p:cNvPr id="213071" name="Text Box 79">
            <a:extLst>
              <a:ext uri="{FF2B5EF4-FFF2-40B4-BE49-F238E27FC236}">
                <a16:creationId xmlns:a16="http://schemas.microsoft.com/office/drawing/2014/main" id="{AD9F1399-0CED-D940-9289-969818807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57912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13072" name="Line 80">
            <a:extLst>
              <a:ext uri="{FF2B5EF4-FFF2-40B4-BE49-F238E27FC236}">
                <a16:creationId xmlns:a16="http://schemas.microsoft.com/office/drawing/2014/main" id="{00D9A3FB-C37A-824D-B2E1-AF27E68A80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25908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3" name="Line 81">
            <a:extLst>
              <a:ext uri="{FF2B5EF4-FFF2-40B4-BE49-F238E27FC236}">
                <a16:creationId xmlns:a16="http://schemas.microsoft.com/office/drawing/2014/main" id="{DFB32D72-BBF5-1141-AFE1-88B8A6FCB3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19400" y="2590800"/>
            <a:ext cx="22860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4" name="Line 82">
            <a:extLst>
              <a:ext uri="{FF2B5EF4-FFF2-40B4-BE49-F238E27FC236}">
                <a16:creationId xmlns:a16="http://schemas.microsoft.com/office/drawing/2014/main" id="{1BFE26FC-7012-A740-A339-CF7EA879B6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72000" y="27432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5" name="Line 83">
            <a:extLst>
              <a:ext uri="{FF2B5EF4-FFF2-40B4-BE49-F238E27FC236}">
                <a16:creationId xmlns:a16="http://schemas.microsoft.com/office/drawing/2014/main" id="{2325EE73-FE3E-F343-AF1A-5AE68A68A7F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29400" y="27432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6" name="Line 84">
            <a:extLst>
              <a:ext uri="{FF2B5EF4-FFF2-40B4-BE49-F238E27FC236}">
                <a16:creationId xmlns:a16="http://schemas.microsoft.com/office/drawing/2014/main" id="{FFD4A2F9-D584-6D4C-9C23-60E6F2B3B3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8200" y="31242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7" name="Line 85">
            <a:extLst>
              <a:ext uri="{FF2B5EF4-FFF2-40B4-BE49-F238E27FC236}">
                <a16:creationId xmlns:a16="http://schemas.microsoft.com/office/drawing/2014/main" id="{31F64B4D-146A-F34F-B4EE-1C7107E87F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38862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8" name="Line 86">
            <a:extLst>
              <a:ext uri="{FF2B5EF4-FFF2-40B4-BE49-F238E27FC236}">
                <a16:creationId xmlns:a16="http://schemas.microsoft.com/office/drawing/2014/main" id="{DFA8FA0A-48B9-3A43-A7C5-132308428F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43434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9" name="Line 87">
            <a:extLst>
              <a:ext uri="{FF2B5EF4-FFF2-40B4-BE49-F238E27FC236}">
                <a16:creationId xmlns:a16="http://schemas.microsoft.com/office/drawing/2014/main" id="{A8AC0F7F-B660-CC45-82E5-DBB89380D4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600" y="38862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0" name="Line 88">
            <a:extLst>
              <a:ext uri="{FF2B5EF4-FFF2-40B4-BE49-F238E27FC236}">
                <a16:creationId xmlns:a16="http://schemas.microsoft.com/office/drawing/2014/main" id="{6689DD55-EDC1-4146-BA98-448C496D70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48200" y="39624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1" name="Line 89">
            <a:extLst>
              <a:ext uri="{FF2B5EF4-FFF2-40B4-BE49-F238E27FC236}">
                <a16:creationId xmlns:a16="http://schemas.microsoft.com/office/drawing/2014/main" id="{089C5ED8-AE21-5F4D-9D97-87B33971F1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44196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2" name="Line 90">
            <a:extLst>
              <a:ext uri="{FF2B5EF4-FFF2-40B4-BE49-F238E27FC236}">
                <a16:creationId xmlns:a16="http://schemas.microsoft.com/office/drawing/2014/main" id="{3F684EBF-40C4-7445-B5E7-BF22CAF6DE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44958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3" name="Line 91">
            <a:extLst>
              <a:ext uri="{FF2B5EF4-FFF2-40B4-BE49-F238E27FC236}">
                <a16:creationId xmlns:a16="http://schemas.microsoft.com/office/drawing/2014/main" id="{B0D91845-C267-9548-A0B0-F48482D93D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34400" y="44196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4" name="Line 92">
            <a:extLst>
              <a:ext uri="{FF2B5EF4-FFF2-40B4-BE49-F238E27FC236}">
                <a16:creationId xmlns:a16="http://schemas.microsoft.com/office/drawing/2014/main" id="{F0A88E95-8E8F-304C-BC6D-A882D96D87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56388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5" name="Line 93">
            <a:extLst>
              <a:ext uri="{FF2B5EF4-FFF2-40B4-BE49-F238E27FC236}">
                <a16:creationId xmlns:a16="http://schemas.microsoft.com/office/drawing/2014/main" id="{7A3F4B3D-0BFB-8745-B6F3-643576ABD2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5105400"/>
            <a:ext cx="30480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6" name="Line 94">
            <a:extLst>
              <a:ext uri="{FF2B5EF4-FFF2-40B4-BE49-F238E27FC236}">
                <a16:creationId xmlns:a16="http://schemas.microsoft.com/office/drawing/2014/main" id="{27F85513-EB84-544D-94DA-562F2BD2C0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600" y="5105400"/>
            <a:ext cx="22860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7" name="Line 95">
            <a:extLst>
              <a:ext uri="{FF2B5EF4-FFF2-40B4-BE49-F238E27FC236}">
                <a16:creationId xmlns:a16="http://schemas.microsoft.com/office/drawing/2014/main" id="{15F75A90-376C-0C4B-84CD-DD220E9B01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57150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8" name="Line 96">
            <a:extLst>
              <a:ext uri="{FF2B5EF4-FFF2-40B4-BE49-F238E27FC236}">
                <a16:creationId xmlns:a16="http://schemas.microsoft.com/office/drawing/2014/main" id="{FCD7925C-6DF5-DE4A-9A07-67F99C342D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48200" y="52578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9" name="Line 97">
            <a:extLst>
              <a:ext uri="{FF2B5EF4-FFF2-40B4-BE49-F238E27FC236}">
                <a16:creationId xmlns:a16="http://schemas.microsoft.com/office/drawing/2014/main" id="{687DC4D0-C718-F045-86E0-D2D138E914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7150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90" name="Line 98">
            <a:extLst>
              <a:ext uri="{FF2B5EF4-FFF2-40B4-BE49-F238E27FC236}">
                <a16:creationId xmlns:a16="http://schemas.microsoft.com/office/drawing/2014/main" id="{4D6B3FA6-2C92-A64C-94F0-8632419BA0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4600" y="51816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91" name="Line 99">
            <a:extLst>
              <a:ext uri="{FF2B5EF4-FFF2-40B4-BE49-F238E27FC236}">
                <a16:creationId xmlns:a16="http://schemas.microsoft.com/office/drawing/2014/main" id="{AD8A7B72-E6B3-E941-9657-748E4B4C7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34400" y="56388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92" name="Line 100">
            <a:extLst>
              <a:ext uri="{FF2B5EF4-FFF2-40B4-BE49-F238E27FC236}">
                <a16:creationId xmlns:a16="http://schemas.microsoft.com/office/drawing/2014/main" id="{AE8C0ACC-5BBD-4248-8131-44EFC1A47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5181600"/>
            <a:ext cx="2286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93" name="Line 101">
            <a:extLst>
              <a:ext uri="{FF2B5EF4-FFF2-40B4-BE49-F238E27FC236}">
                <a16:creationId xmlns:a16="http://schemas.microsoft.com/office/drawing/2014/main" id="{0F49924A-3698-BA4E-9E34-94A97524F3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58200" y="5181600"/>
            <a:ext cx="2286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44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9F17-FD97-4B4E-980C-CF358390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1" y="3214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Social Balance Theory (Heider)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195D4D-9128-604C-8F20-FAC6127224B3}"/>
              </a:ext>
            </a:extLst>
          </p:cNvPr>
          <p:cNvSpPr/>
          <p:nvPr/>
        </p:nvSpPr>
        <p:spPr>
          <a:xfrm>
            <a:off x="811560" y="1988822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381C7E-FE20-CF42-9FE9-BD03B708608D}"/>
              </a:ext>
            </a:extLst>
          </p:cNvPr>
          <p:cNvCxnSpPr>
            <a:cxnSpLocks/>
          </p:cNvCxnSpPr>
          <p:nvPr/>
        </p:nvCxnSpPr>
        <p:spPr>
          <a:xfrm>
            <a:off x="1337681" y="2376962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29F83-38C8-5444-9AB8-8A16A17B4207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1415510" y="2583481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6ADEFE-1048-154E-A881-B7B5E17F0374}"/>
              </a:ext>
            </a:extLst>
          </p:cNvPr>
          <p:cNvCxnSpPr>
            <a:cxnSpLocks/>
          </p:cNvCxnSpPr>
          <p:nvPr/>
        </p:nvCxnSpPr>
        <p:spPr>
          <a:xfrm flipH="1">
            <a:off x="1781280" y="2376962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8AFD283-FE4E-764F-AC4F-CE3C30C8655C}"/>
              </a:ext>
            </a:extLst>
          </p:cNvPr>
          <p:cNvSpPr/>
          <p:nvPr/>
        </p:nvSpPr>
        <p:spPr>
          <a:xfrm>
            <a:off x="2125081" y="1988822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64496A-0AC1-C64E-89A1-CB81E07D7611}"/>
              </a:ext>
            </a:extLst>
          </p:cNvPr>
          <p:cNvSpPr/>
          <p:nvPr/>
        </p:nvSpPr>
        <p:spPr>
          <a:xfrm>
            <a:off x="1525008" y="2874457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486CD6-54BE-F34F-8F1A-4CFF76A3067A}"/>
              </a:ext>
            </a:extLst>
          </p:cNvPr>
          <p:cNvSpPr/>
          <p:nvPr/>
        </p:nvSpPr>
        <p:spPr>
          <a:xfrm>
            <a:off x="3467380" y="2091679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109341-069E-FD4C-BDE7-E2EECE40AED7}"/>
              </a:ext>
            </a:extLst>
          </p:cNvPr>
          <p:cNvCxnSpPr>
            <a:cxnSpLocks/>
          </p:cNvCxnSpPr>
          <p:nvPr/>
        </p:nvCxnSpPr>
        <p:spPr>
          <a:xfrm>
            <a:off x="3917844" y="2479819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73EC5F-5F24-B849-AB23-1C038AE31E7A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4071330" y="2686338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A4340-4A74-D448-B6D5-57BDA73122D7}"/>
              </a:ext>
            </a:extLst>
          </p:cNvPr>
          <p:cNvCxnSpPr>
            <a:cxnSpLocks/>
          </p:cNvCxnSpPr>
          <p:nvPr/>
        </p:nvCxnSpPr>
        <p:spPr>
          <a:xfrm flipH="1">
            <a:off x="4361443" y="2479819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BD30D75-108E-EB45-BFE9-67EB55D4C5FC}"/>
              </a:ext>
            </a:extLst>
          </p:cNvPr>
          <p:cNvSpPr/>
          <p:nvPr/>
        </p:nvSpPr>
        <p:spPr>
          <a:xfrm>
            <a:off x="4705244" y="2091679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4A9E5E-8763-8D4D-BC69-E5AAB484E2A0}"/>
              </a:ext>
            </a:extLst>
          </p:cNvPr>
          <p:cNvSpPr/>
          <p:nvPr/>
        </p:nvSpPr>
        <p:spPr>
          <a:xfrm>
            <a:off x="4105171" y="2977314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87EDFC-23E6-A94D-8A86-24063DE01571}"/>
              </a:ext>
            </a:extLst>
          </p:cNvPr>
          <p:cNvSpPr/>
          <p:nvPr/>
        </p:nvSpPr>
        <p:spPr>
          <a:xfrm>
            <a:off x="5935653" y="2081855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91287C-C064-1E43-9E86-AAF52F03EB8C}"/>
              </a:ext>
            </a:extLst>
          </p:cNvPr>
          <p:cNvCxnSpPr>
            <a:cxnSpLocks/>
          </p:cNvCxnSpPr>
          <p:nvPr/>
        </p:nvCxnSpPr>
        <p:spPr>
          <a:xfrm>
            <a:off x="6386117" y="2469995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397171-CD63-6E40-A668-6C02C88874C5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6539603" y="2676514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96BE8B-FBB6-CB42-A77C-203FD39D0C8D}"/>
              </a:ext>
            </a:extLst>
          </p:cNvPr>
          <p:cNvCxnSpPr>
            <a:cxnSpLocks/>
          </p:cNvCxnSpPr>
          <p:nvPr/>
        </p:nvCxnSpPr>
        <p:spPr>
          <a:xfrm flipH="1">
            <a:off x="6829716" y="2469995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553AC3A-FD60-A141-A708-0904DFC5A38F}"/>
              </a:ext>
            </a:extLst>
          </p:cNvPr>
          <p:cNvSpPr/>
          <p:nvPr/>
        </p:nvSpPr>
        <p:spPr>
          <a:xfrm>
            <a:off x="7162249" y="2055278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AF6078-CD40-7C41-A291-E38D19B7E2AB}"/>
              </a:ext>
            </a:extLst>
          </p:cNvPr>
          <p:cNvSpPr/>
          <p:nvPr/>
        </p:nvSpPr>
        <p:spPr>
          <a:xfrm>
            <a:off x="6573444" y="2967490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E4AB16-B828-324A-AF3E-FD3A642DF41D}"/>
              </a:ext>
            </a:extLst>
          </p:cNvPr>
          <p:cNvSpPr/>
          <p:nvPr/>
        </p:nvSpPr>
        <p:spPr>
          <a:xfrm>
            <a:off x="8607748" y="2015481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1A3B79-99CE-2C4B-AFE1-B28A615023D3}"/>
              </a:ext>
            </a:extLst>
          </p:cNvPr>
          <p:cNvCxnSpPr>
            <a:cxnSpLocks/>
          </p:cNvCxnSpPr>
          <p:nvPr/>
        </p:nvCxnSpPr>
        <p:spPr>
          <a:xfrm>
            <a:off x="9058212" y="2403621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D60972-1837-7045-8B62-5607B349888A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9211698" y="2610140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361CEA-0940-634D-A965-830800B48B0F}"/>
              </a:ext>
            </a:extLst>
          </p:cNvPr>
          <p:cNvCxnSpPr>
            <a:cxnSpLocks/>
          </p:cNvCxnSpPr>
          <p:nvPr/>
        </p:nvCxnSpPr>
        <p:spPr>
          <a:xfrm flipH="1">
            <a:off x="9501811" y="2403621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64AAE76-B4AD-0644-8914-A5D01114AF91}"/>
              </a:ext>
            </a:extLst>
          </p:cNvPr>
          <p:cNvSpPr/>
          <p:nvPr/>
        </p:nvSpPr>
        <p:spPr>
          <a:xfrm>
            <a:off x="9828843" y="2022050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6A2778F-DCBA-EF4D-AD68-FF1E07D1B44B}"/>
              </a:ext>
            </a:extLst>
          </p:cNvPr>
          <p:cNvSpPr/>
          <p:nvPr/>
        </p:nvSpPr>
        <p:spPr>
          <a:xfrm>
            <a:off x="9245539" y="2901116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174C69-FDD1-4B4D-8293-A9A235A78067}"/>
              </a:ext>
            </a:extLst>
          </p:cNvPr>
          <p:cNvSpPr txBox="1"/>
          <p:nvPr/>
        </p:nvSpPr>
        <p:spPr>
          <a:xfrm>
            <a:off x="1230159" y="26119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77F5B0-7458-0542-9249-F3473D4A8CCF}"/>
              </a:ext>
            </a:extLst>
          </p:cNvPr>
          <p:cNvSpPr txBox="1"/>
          <p:nvPr/>
        </p:nvSpPr>
        <p:spPr>
          <a:xfrm>
            <a:off x="1699042" y="196853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BD8D3E-5730-BD4B-A306-8475D9813E0D}"/>
              </a:ext>
            </a:extLst>
          </p:cNvPr>
          <p:cNvSpPr txBox="1"/>
          <p:nvPr/>
        </p:nvSpPr>
        <p:spPr>
          <a:xfrm>
            <a:off x="2250247" y="2676514"/>
            <a:ext cx="34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AA46A8-BF70-C540-A546-68CB5158AAA9}"/>
              </a:ext>
            </a:extLst>
          </p:cNvPr>
          <p:cNvSpPr txBox="1"/>
          <p:nvPr/>
        </p:nvSpPr>
        <p:spPr>
          <a:xfrm>
            <a:off x="3663046" y="2730439"/>
            <a:ext cx="34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FC25D2-2749-F24E-B6A6-B47117C2D0C2}"/>
              </a:ext>
            </a:extLst>
          </p:cNvPr>
          <p:cNvSpPr txBox="1"/>
          <p:nvPr/>
        </p:nvSpPr>
        <p:spPr>
          <a:xfrm>
            <a:off x="4345938" y="2034767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A622A3-E58A-E24B-B401-825A0BC3F71F}"/>
              </a:ext>
            </a:extLst>
          </p:cNvPr>
          <p:cNvSpPr txBox="1"/>
          <p:nvPr/>
        </p:nvSpPr>
        <p:spPr>
          <a:xfrm flipH="1" flipV="1">
            <a:off x="4757096" y="2812699"/>
            <a:ext cx="404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FC4CA9-2122-4B41-A5D4-128C85B05871}"/>
              </a:ext>
            </a:extLst>
          </p:cNvPr>
          <p:cNvSpPr txBox="1"/>
          <p:nvPr/>
        </p:nvSpPr>
        <p:spPr>
          <a:xfrm flipH="1">
            <a:off x="6729150" y="1959760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F16F52-938D-D340-ADFD-26E6CB84CA97}"/>
              </a:ext>
            </a:extLst>
          </p:cNvPr>
          <p:cNvSpPr txBox="1"/>
          <p:nvPr/>
        </p:nvSpPr>
        <p:spPr>
          <a:xfrm flipH="1" flipV="1">
            <a:off x="6187545" y="2705016"/>
            <a:ext cx="44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23BCF-52BA-0646-B944-0AB0E195A961}"/>
              </a:ext>
            </a:extLst>
          </p:cNvPr>
          <p:cNvSpPr txBox="1"/>
          <p:nvPr/>
        </p:nvSpPr>
        <p:spPr>
          <a:xfrm flipH="1" flipV="1">
            <a:off x="7252439" y="2751963"/>
            <a:ext cx="39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33FE01-1813-BC48-9A5B-2EECB0D3ADE4}"/>
              </a:ext>
            </a:extLst>
          </p:cNvPr>
          <p:cNvSpPr txBox="1"/>
          <p:nvPr/>
        </p:nvSpPr>
        <p:spPr>
          <a:xfrm flipH="1" flipV="1">
            <a:off x="9359844" y="1954279"/>
            <a:ext cx="3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466FC-1102-FB43-9BC9-1580E3EF4852}"/>
              </a:ext>
            </a:extLst>
          </p:cNvPr>
          <p:cNvSpPr txBox="1"/>
          <p:nvPr/>
        </p:nvSpPr>
        <p:spPr>
          <a:xfrm flipH="1">
            <a:off x="8876609" y="2757369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24BB9D-276A-C946-8AF8-AE108F67EAEC}"/>
              </a:ext>
            </a:extLst>
          </p:cNvPr>
          <p:cNvSpPr txBox="1"/>
          <p:nvPr/>
        </p:nvSpPr>
        <p:spPr>
          <a:xfrm flipH="1">
            <a:off x="9986562" y="2775141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0ACA4F1-2810-2440-8F8C-244F87BC21C3}"/>
              </a:ext>
            </a:extLst>
          </p:cNvPr>
          <p:cNvSpPr/>
          <p:nvPr/>
        </p:nvSpPr>
        <p:spPr>
          <a:xfrm>
            <a:off x="908238" y="4481651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8FD8EB5-5ED0-274A-A07D-84354A6E402F}"/>
              </a:ext>
            </a:extLst>
          </p:cNvPr>
          <p:cNvCxnSpPr>
            <a:cxnSpLocks/>
          </p:cNvCxnSpPr>
          <p:nvPr/>
        </p:nvCxnSpPr>
        <p:spPr>
          <a:xfrm>
            <a:off x="1434359" y="4869791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76D1AB-C0AC-1D43-B2E9-DEDE88C248D7}"/>
              </a:ext>
            </a:extLst>
          </p:cNvPr>
          <p:cNvCxnSpPr>
            <a:cxnSpLocks/>
            <a:stCxn id="52" idx="5"/>
          </p:cNvCxnSpPr>
          <p:nvPr/>
        </p:nvCxnSpPr>
        <p:spPr>
          <a:xfrm>
            <a:off x="1512188" y="5076310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69E502-EFBA-6F47-A1E3-188BD1697375}"/>
              </a:ext>
            </a:extLst>
          </p:cNvPr>
          <p:cNvCxnSpPr>
            <a:cxnSpLocks/>
          </p:cNvCxnSpPr>
          <p:nvPr/>
        </p:nvCxnSpPr>
        <p:spPr>
          <a:xfrm flipH="1">
            <a:off x="1877958" y="4869791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1B734DB-7A2D-F048-AFF1-7DFDCF518FC6}"/>
              </a:ext>
            </a:extLst>
          </p:cNvPr>
          <p:cNvSpPr/>
          <p:nvPr/>
        </p:nvSpPr>
        <p:spPr>
          <a:xfrm>
            <a:off x="2221759" y="4481651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D12BFE1-355B-9446-A03B-6466A4944481}"/>
              </a:ext>
            </a:extLst>
          </p:cNvPr>
          <p:cNvSpPr/>
          <p:nvPr/>
        </p:nvSpPr>
        <p:spPr>
          <a:xfrm>
            <a:off x="1621686" y="5367286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EF1B29-1BE4-554A-8609-0F835E15F7AC}"/>
              </a:ext>
            </a:extLst>
          </p:cNvPr>
          <p:cNvSpPr/>
          <p:nvPr/>
        </p:nvSpPr>
        <p:spPr>
          <a:xfrm>
            <a:off x="3564058" y="4584508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8936205-2040-2846-A587-2B2BF8D29A12}"/>
              </a:ext>
            </a:extLst>
          </p:cNvPr>
          <p:cNvCxnSpPr>
            <a:cxnSpLocks/>
          </p:cNvCxnSpPr>
          <p:nvPr/>
        </p:nvCxnSpPr>
        <p:spPr>
          <a:xfrm>
            <a:off x="4014522" y="4972648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9790817-38D4-4946-9092-17FD207C4ECB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168008" y="5179167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D22D46-8406-504C-86AA-FD9C2CCA4EC6}"/>
              </a:ext>
            </a:extLst>
          </p:cNvPr>
          <p:cNvCxnSpPr>
            <a:cxnSpLocks/>
          </p:cNvCxnSpPr>
          <p:nvPr/>
        </p:nvCxnSpPr>
        <p:spPr>
          <a:xfrm flipH="1">
            <a:off x="4458121" y="4972648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FAF43F5-5362-9E4F-9F79-3CC8FB2E0CFE}"/>
              </a:ext>
            </a:extLst>
          </p:cNvPr>
          <p:cNvSpPr/>
          <p:nvPr/>
        </p:nvSpPr>
        <p:spPr>
          <a:xfrm>
            <a:off x="4801922" y="4584508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383DA4-7258-B34E-BAE5-87E52D1F8FB1}"/>
              </a:ext>
            </a:extLst>
          </p:cNvPr>
          <p:cNvSpPr/>
          <p:nvPr/>
        </p:nvSpPr>
        <p:spPr>
          <a:xfrm>
            <a:off x="4201849" y="5470143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AF479EF-35FD-C848-B916-4F9A66AB7360}"/>
              </a:ext>
            </a:extLst>
          </p:cNvPr>
          <p:cNvSpPr/>
          <p:nvPr/>
        </p:nvSpPr>
        <p:spPr>
          <a:xfrm>
            <a:off x="6032331" y="4574684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91BC2F-BA6C-CB47-B2E7-E2CCDE776584}"/>
              </a:ext>
            </a:extLst>
          </p:cNvPr>
          <p:cNvCxnSpPr>
            <a:cxnSpLocks/>
          </p:cNvCxnSpPr>
          <p:nvPr/>
        </p:nvCxnSpPr>
        <p:spPr>
          <a:xfrm>
            <a:off x="6482795" y="4962824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A5A2E7-DEE0-1441-99BB-A806989C78A5}"/>
              </a:ext>
            </a:extLst>
          </p:cNvPr>
          <p:cNvCxnSpPr>
            <a:cxnSpLocks/>
            <a:stCxn id="64" idx="5"/>
          </p:cNvCxnSpPr>
          <p:nvPr/>
        </p:nvCxnSpPr>
        <p:spPr>
          <a:xfrm>
            <a:off x="6636281" y="5169343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013A78-386A-2B45-A302-F64DFD9D845F}"/>
              </a:ext>
            </a:extLst>
          </p:cNvPr>
          <p:cNvCxnSpPr>
            <a:cxnSpLocks/>
          </p:cNvCxnSpPr>
          <p:nvPr/>
        </p:nvCxnSpPr>
        <p:spPr>
          <a:xfrm flipH="1">
            <a:off x="6926394" y="4962824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0ACE60FE-685A-8A48-B0D8-FE613C54E4B7}"/>
              </a:ext>
            </a:extLst>
          </p:cNvPr>
          <p:cNvSpPr/>
          <p:nvPr/>
        </p:nvSpPr>
        <p:spPr>
          <a:xfrm>
            <a:off x="7258927" y="4548107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D0ED43-273B-3546-98A8-477710146D5A}"/>
              </a:ext>
            </a:extLst>
          </p:cNvPr>
          <p:cNvSpPr/>
          <p:nvPr/>
        </p:nvSpPr>
        <p:spPr>
          <a:xfrm>
            <a:off x="6670122" y="5460319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45B9245-DBDD-7543-A122-264951B71667}"/>
              </a:ext>
            </a:extLst>
          </p:cNvPr>
          <p:cNvSpPr/>
          <p:nvPr/>
        </p:nvSpPr>
        <p:spPr>
          <a:xfrm>
            <a:off x="8704426" y="4508310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555D5E-D011-004C-99AC-9658BA0E7365}"/>
              </a:ext>
            </a:extLst>
          </p:cNvPr>
          <p:cNvCxnSpPr>
            <a:cxnSpLocks/>
          </p:cNvCxnSpPr>
          <p:nvPr/>
        </p:nvCxnSpPr>
        <p:spPr>
          <a:xfrm>
            <a:off x="9154890" y="4896450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E0FA54-2546-6548-A5CC-BB452DA5A34E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9308376" y="5102969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DD76272-B666-6948-A576-913949E48C32}"/>
              </a:ext>
            </a:extLst>
          </p:cNvPr>
          <p:cNvCxnSpPr>
            <a:cxnSpLocks/>
          </p:cNvCxnSpPr>
          <p:nvPr/>
        </p:nvCxnSpPr>
        <p:spPr>
          <a:xfrm flipH="1">
            <a:off x="9598489" y="4896450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DDCE313-5524-A74C-8BD3-DB15AA54ED5E}"/>
              </a:ext>
            </a:extLst>
          </p:cNvPr>
          <p:cNvSpPr/>
          <p:nvPr/>
        </p:nvSpPr>
        <p:spPr>
          <a:xfrm>
            <a:off x="9925521" y="4514879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70A5EE9-6A10-2943-893B-F88D93C5E9AD}"/>
              </a:ext>
            </a:extLst>
          </p:cNvPr>
          <p:cNvSpPr/>
          <p:nvPr/>
        </p:nvSpPr>
        <p:spPr>
          <a:xfrm>
            <a:off x="9342217" y="5393945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EF7C06-102B-3349-8D6C-F20A2D8F0D8F}"/>
              </a:ext>
            </a:extLst>
          </p:cNvPr>
          <p:cNvSpPr txBox="1"/>
          <p:nvPr/>
        </p:nvSpPr>
        <p:spPr>
          <a:xfrm>
            <a:off x="1326837" y="510481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28E3CE-C38E-944F-8C0F-513A0232AD4E}"/>
              </a:ext>
            </a:extLst>
          </p:cNvPr>
          <p:cNvSpPr txBox="1"/>
          <p:nvPr/>
        </p:nvSpPr>
        <p:spPr>
          <a:xfrm>
            <a:off x="1795720" y="446136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E4743F-03D1-6D40-A2F5-AA8776BC1C53}"/>
              </a:ext>
            </a:extLst>
          </p:cNvPr>
          <p:cNvSpPr txBox="1"/>
          <p:nvPr/>
        </p:nvSpPr>
        <p:spPr>
          <a:xfrm>
            <a:off x="2346925" y="5169343"/>
            <a:ext cx="34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1F4097-F99A-2D45-9C5B-1D6A6C58FDE8}"/>
              </a:ext>
            </a:extLst>
          </p:cNvPr>
          <p:cNvSpPr txBox="1"/>
          <p:nvPr/>
        </p:nvSpPr>
        <p:spPr>
          <a:xfrm>
            <a:off x="3759724" y="5223268"/>
            <a:ext cx="34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6A3F53-F820-A042-B069-2CFCFF9563F7}"/>
              </a:ext>
            </a:extLst>
          </p:cNvPr>
          <p:cNvSpPr txBox="1"/>
          <p:nvPr/>
        </p:nvSpPr>
        <p:spPr>
          <a:xfrm>
            <a:off x="4442616" y="452759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D2F9EE1-A83A-7849-87D9-E5E622B7E738}"/>
              </a:ext>
            </a:extLst>
          </p:cNvPr>
          <p:cNvSpPr txBox="1"/>
          <p:nvPr/>
        </p:nvSpPr>
        <p:spPr>
          <a:xfrm flipH="1" flipV="1">
            <a:off x="4853774" y="5305528"/>
            <a:ext cx="404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E610A06-1AB6-A44D-8C74-8197065E542A}"/>
              </a:ext>
            </a:extLst>
          </p:cNvPr>
          <p:cNvSpPr txBox="1"/>
          <p:nvPr/>
        </p:nvSpPr>
        <p:spPr>
          <a:xfrm flipH="1">
            <a:off x="6825828" y="4452589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FC54D9A-4061-3948-932F-AE7D692A46B4}"/>
              </a:ext>
            </a:extLst>
          </p:cNvPr>
          <p:cNvSpPr txBox="1"/>
          <p:nvPr/>
        </p:nvSpPr>
        <p:spPr>
          <a:xfrm flipH="1" flipV="1">
            <a:off x="9456522" y="4447108"/>
            <a:ext cx="3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BA5824A-8B40-7C4C-AA65-8C971EE11B8C}"/>
              </a:ext>
            </a:extLst>
          </p:cNvPr>
          <p:cNvSpPr txBox="1"/>
          <p:nvPr/>
        </p:nvSpPr>
        <p:spPr>
          <a:xfrm flipH="1">
            <a:off x="8973287" y="5250198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5AE5CFA-0459-B045-AE3D-8EF0BA17D143}"/>
              </a:ext>
            </a:extLst>
          </p:cNvPr>
          <p:cNvSpPr txBox="1"/>
          <p:nvPr/>
        </p:nvSpPr>
        <p:spPr>
          <a:xfrm flipH="1">
            <a:off x="10083240" y="5267970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767491-A5C7-C344-A036-CCC896304BD1}"/>
              </a:ext>
            </a:extLst>
          </p:cNvPr>
          <p:cNvSpPr txBox="1"/>
          <p:nvPr/>
        </p:nvSpPr>
        <p:spPr>
          <a:xfrm>
            <a:off x="6357257" y="535577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990E9D-D12F-044A-8A0F-8F04D42302F8}"/>
              </a:ext>
            </a:extLst>
          </p:cNvPr>
          <p:cNvSpPr txBox="1"/>
          <p:nvPr/>
        </p:nvSpPr>
        <p:spPr>
          <a:xfrm>
            <a:off x="7519660" y="5393946"/>
            <a:ext cx="406237" cy="46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C985404-E8F4-0248-836E-E86F867A2158}"/>
              </a:ext>
            </a:extLst>
          </p:cNvPr>
          <p:cNvCxnSpPr/>
          <p:nvPr/>
        </p:nvCxnSpPr>
        <p:spPr>
          <a:xfrm>
            <a:off x="811560" y="3951514"/>
            <a:ext cx="101428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78E65-7A1E-0A4E-B606-AF321D2AB490}"/>
              </a:ext>
            </a:extLst>
          </p:cNvPr>
          <p:cNvSpPr txBox="1"/>
          <p:nvPr/>
        </p:nvSpPr>
        <p:spPr>
          <a:xfrm>
            <a:off x="564288" y="150904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balanced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9E90F-BD04-FC47-92EE-F1E226BE6B34}"/>
              </a:ext>
            </a:extLst>
          </p:cNvPr>
          <p:cNvSpPr txBox="1"/>
          <p:nvPr/>
        </p:nvSpPr>
        <p:spPr>
          <a:xfrm>
            <a:off x="564288" y="4068637"/>
            <a:ext cx="140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unbalanced</a:t>
            </a:r>
          </a:p>
        </p:txBody>
      </p:sp>
    </p:spTree>
    <p:extLst>
      <p:ext uri="{BB962C8B-B14F-4D97-AF65-F5344CB8AC3E}">
        <p14:creationId xmlns:p14="http://schemas.microsoft.com/office/powerpoint/2010/main" val="1386478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6C9EA-0D9E-DE48-A6D5-EEE095AB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6" y="3073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Triadic closure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F30F74-D869-C740-B2A3-90622B1EFC6A}"/>
              </a:ext>
            </a:extLst>
          </p:cNvPr>
          <p:cNvSpPr/>
          <p:nvPr/>
        </p:nvSpPr>
        <p:spPr>
          <a:xfrm>
            <a:off x="1362270" y="1999765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1DFCD3-BF20-0044-9877-11792DAF6B6F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3223868" y="2407183"/>
            <a:ext cx="880244" cy="101920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1578E6A-AA61-D84E-9B7B-EAE7F79680CC}"/>
              </a:ext>
            </a:extLst>
          </p:cNvPr>
          <p:cNvSpPr/>
          <p:nvPr/>
        </p:nvSpPr>
        <p:spPr>
          <a:xfrm>
            <a:off x="3815075" y="1973739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7516AF-47DE-BA49-A335-E7E89EE7DDD7}"/>
              </a:ext>
            </a:extLst>
          </p:cNvPr>
          <p:cNvSpPr/>
          <p:nvPr/>
        </p:nvSpPr>
        <p:spPr>
          <a:xfrm>
            <a:off x="2619918" y="3324358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31F6D7-2A9D-6042-9EBF-D01DE9FCDA60}"/>
              </a:ext>
            </a:extLst>
          </p:cNvPr>
          <p:cNvSpPr/>
          <p:nvPr/>
        </p:nvSpPr>
        <p:spPr>
          <a:xfrm>
            <a:off x="2619918" y="1810093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67EF1C-BE49-644C-9F47-62C497E67731}"/>
              </a:ext>
            </a:extLst>
          </p:cNvPr>
          <p:cNvCxnSpPr>
            <a:cxnSpLocks/>
          </p:cNvCxnSpPr>
          <p:nvPr/>
        </p:nvCxnSpPr>
        <p:spPr>
          <a:xfrm flipH="1">
            <a:off x="2938294" y="2406077"/>
            <a:ext cx="8328" cy="10447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CA4731-974B-D441-8CEB-D4C13B6D12F1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1966220" y="2594424"/>
            <a:ext cx="1274824" cy="115979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29F6F8C-1A9B-AB40-A3AC-FA5407C08D32}"/>
              </a:ext>
            </a:extLst>
          </p:cNvPr>
          <p:cNvSpPr/>
          <p:nvPr/>
        </p:nvSpPr>
        <p:spPr>
          <a:xfrm>
            <a:off x="6094246" y="1915770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6960EB-A4E8-8B4D-9141-10746DF3F9F1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7955844" y="2323188"/>
            <a:ext cx="880244" cy="101920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A88690C-503D-9B47-8BBB-B27222C3CC4D}"/>
              </a:ext>
            </a:extLst>
          </p:cNvPr>
          <p:cNvSpPr/>
          <p:nvPr/>
        </p:nvSpPr>
        <p:spPr>
          <a:xfrm>
            <a:off x="8547051" y="1889744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29A1A3-38EC-3349-8B2A-15BE6E59365F}"/>
              </a:ext>
            </a:extLst>
          </p:cNvPr>
          <p:cNvSpPr/>
          <p:nvPr/>
        </p:nvSpPr>
        <p:spPr>
          <a:xfrm>
            <a:off x="7351894" y="3240363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ACC6D7-6B2E-CF4A-A7A9-18CD7394570D}"/>
              </a:ext>
            </a:extLst>
          </p:cNvPr>
          <p:cNvSpPr/>
          <p:nvPr/>
        </p:nvSpPr>
        <p:spPr>
          <a:xfrm>
            <a:off x="7351894" y="1726098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040E47-6A77-014F-AC25-154A9B5EADA9}"/>
              </a:ext>
            </a:extLst>
          </p:cNvPr>
          <p:cNvCxnSpPr>
            <a:cxnSpLocks/>
          </p:cNvCxnSpPr>
          <p:nvPr/>
        </p:nvCxnSpPr>
        <p:spPr>
          <a:xfrm flipH="1">
            <a:off x="7670270" y="2322082"/>
            <a:ext cx="8328" cy="10447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F7758F-A297-A246-A50B-1E06BB80AAE2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6698196" y="2510429"/>
            <a:ext cx="1274824" cy="115979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DF9BBF-BD65-6C4B-A56E-90ABF8372A08}"/>
              </a:ext>
            </a:extLst>
          </p:cNvPr>
          <p:cNvCxnSpPr>
            <a:cxnSpLocks/>
          </p:cNvCxnSpPr>
          <p:nvPr/>
        </p:nvCxnSpPr>
        <p:spPr>
          <a:xfrm>
            <a:off x="8042289" y="2188112"/>
            <a:ext cx="591207" cy="760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21F3659-6BCD-F14F-A5AE-023531C33613}"/>
              </a:ext>
            </a:extLst>
          </p:cNvPr>
          <p:cNvSpPr txBox="1"/>
          <p:nvPr/>
        </p:nvSpPr>
        <p:spPr>
          <a:xfrm>
            <a:off x="5800725" y="19288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5C369-38F3-E747-9071-6938A0AABF64}"/>
              </a:ext>
            </a:extLst>
          </p:cNvPr>
          <p:cNvSpPr txBox="1"/>
          <p:nvPr/>
        </p:nvSpPr>
        <p:spPr>
          <a:xfrm>
            <a:off x="4754880" y="5532120"/>
            <a:ext cx="606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Strength of Weak Ties– </a:t>
            </a:r>
            <a:r>
              <a:rPr lang="en-US" sz="2400" dirty="0" err="1"/>
              <a:t>Granovetter</a:t>
            </a:r>
            <a:r>
              <a:rPr lang="en-US" sz="2400" dirty="0"/>
              <a:t> (1973)</a:t>
            </a:r>
          </a:p>
        </p:txBody>
      </p:sp>
    </p:spTree>
    <p:extLst>
      <p:ext uri="{BB962C8B-B14F-4D97-AF65-F5344CB8AC3E}">
        <p14:creationId xmlns:p14="http://schemas.microsoft.com/office/powerpoint/2010/main" val="24767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6F41-ECB9-B849-9EC7-833E19D0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Triadic Closure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9C707C-5EB4-D94F-9E4C-B0133B619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60" t="19379" r="21963" b="27975"/>
          <a:stretch/>
        </p:blipFill>
        <p:spPr>
          <a:xfrm>
            <a:off x="7391400" y="2392680"/>
            <a:ext cx="3675754" cy="3246120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437C36-0253-1541-BB36-B2271F6FCD81}"/>
              </a:ext>
            </a:extLst>
          </p:cNvPr>
          <p:cNvCxnSpPr>
            <a:cxnSpLocks/>
          </p:cNvCxnSpPr>
          <p:nvPr/>
        </p:nvCxnSpPr>
        <p:spPr>
          <a:xfrm flipV="1">
            <a:off x="8016240" y="3855720"/>
            <a:ext cx="1325880" cy="73152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DC7C5F-F7EF-C444-AD08-EE154553A103}"/>
              </a:ext>
            </a:extLst>
          </p:cNvPr>
          <p:cNvSpPr txBox="1"/>
          <p:nvPr/>
        </p:nvSpPr>
        <p:spPr>
          <a:xfrm>
            <a:off x="838200" y="1974711"/>
            <a:ext cx="6842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two people in a social network have a friend in common, then there is an increased likelihood that they will become friends themselves at some point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05436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Number Placeholder 5">
            <a:extLst>
              <a:ext uri="{FF2B5EF4-FFF2-40B4-BE49-F238E27FC236}">
                <a16:creationId xmlns:a16="http://schemas.microsoft.com/office/drawing/2014/main" id="{AC4F6AA4-0081-CA4D-BF6A-8E218A9C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CE848D-57A9-D148-9256-D9D74862326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261123" name="Rectangle 2">
            <a:extLst>
              <a:ext uri="{FF2B5EF4-FFF2-40B4-BE49-F238E27FC236}">
                <a16:creationId xmlns:a16="http://schemas.microsoft.com/office/drawing/2014/main" id="{9288A640-DC46-5A44-90D4-2B2DBDB53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Reciprocity &amp; Transitivity</a:t>
            </a:r>
          </a:p>
        </p:txBody>
      </p:sp>
      <p:sp>
        <p:nvSpPr>
          <p:cNvPr id="261124" name="Rectangle 3">
            <a:extLst>
              <a:ext uri="{FF2B5EF4-FFF2-40B4-BE49-F238E27FC236}">
                <a16:creationId xmlns:a16="http://schemas.microsoft.com/office/drawing/2014/main" id="{E007B1B2-44BD-8C4F-B460-29AAEC543B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Networks with high levels of reciprocity:</a:t>
            </a:r>
          </a:p>
          <a:p>
            <a:pPr lvl="1" eaLnBrk="1" hangingPunct="1"/>
            <a:r>
              <a:rPr lang="en-US" altLang="en-US" dirty="0"/>
              <a:t>Diffusion within faster; but </a:t>
            </a:r>
          </a:p>
          <a:p>
            <a:pPr lvl="1" eaLnBrk="1" hangingPunct="1"/>
            <a:r>
              <a:rPr lang="en-US" altLang="en-US" dirty="0"/>
              <a:t>Diffusion between groups slower</a:t>
            </a:r>
          </a:p>
          <a:p>
            <a:pPr eaLnBrk="1" hangingPunct="1"/>
            <a:r>
              <a:rPr lang="en-US" altLang="en-US" dirty="0"/>
              <a:t>Transitive triads also more likely to:</a:t>
            </a:r>
          </a:p>
          <a:p>
            <a:pPr lvl="1" eaLnBrk="1" hangingPunct="1"/>
            <a:r>
              <a:rPr lang="en-US" altLang="en-US" dirty="0"/>
              <a:t>Increase homogeneity of opinions</a:t>
            </a:r>
          </a:p>
          <a:p>
            <a:pPr lvl="1" eaLnBrk="1" hangingPunct="1"/>
            <a:r>
              <a:rPr lang="en-US" altLang="en-US" dirty="0"/>
              <a:t>Facilitate diffusion within groups, but inhibit diffusion of outside ideas</a:t>
            </a:r>
          </a:p>
        </p:txBody>
      </p:sp>
    </p:spTree>
    <p:extLst>
      <p:ext uri="{BB962C8B-B14F-4D97-AF65-F5344CB8AC3E}">
        <p14:creationId xmlns:p14="http://schemas.microsoft.com/office/powerpoint/2010/main" val="161037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Number Placeholder 5">
            <a:extLst>
              <a:ext uri="{FF2B5EF4-FFF2-40B4-BE49-F238E27FC236}">
                <a16:creationId xmlns:a16="http://schemas.microsoft.com/office/drawing/2014/main" id="{D42D5CC1-B7B5-FA4E-B706-67EB8D8F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928F0D-26D1-5C49-AE58-423427B844B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226307" name="Rectangle 2">
            <a:extLst>
              <a:ext uri="{FF2B5EF4-FFF2-40B4-BE49-F238E27FC236}">
                <a16:creationId xmlns:a16="http://schemas.microsoft.com/office/drawing/2014/main" id="{707F255B-E313-7344-BD89-051E500766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66" y="479425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4 Nodes?</a:t>
            </a:r>
          </a:p>
        </p:txBody>
      </p:sp>
      <p:sp>
        <p:nvSpPr>
          <p:cNvPr id="226308" name="Rectangle 3">
            <a:extLst>
              <a:ext uri="{FF2B5EF4-FFF2-40B4-BE49-F238E27FC236}">
                <a16:creationId xmlns:a16="http://schemas.microsoft.com/office/drawing/2014/main" id="{8EFF4F82-E472-5C48-8E64-104BB07E7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793174"/>
            <a:ext cx="9160823" cy="4114800"/>
          </a:xfrm>
        </p:spPr>
        <p:txBody>
          <a:bodyPr/>
          <a:lstStyle/>
          <a:p>
            <a:pPr eaLnBrk="1" hangingPunct="1"/>
            <a:r>
              <a:rPr lang="en-US" altLang="en-US" dirty="0"/>
              <a:t>One might expect the next level of analysis to increase to 4 nodes, as reciprocity was 2 nodes, and triads 3 nodes, but</a:t>
            </a:r>
          </a:p>
          <a:p>
            <a:pPr eaLnBrk="1" hangingPunct="1"/>
            <a:r>
              <a:rPr lang="en-US" altLang="en-US" dirty="0"/>
              <a:t>4 nodes takes us to groups</a:t>
            </a:r>
          </a:p>
        </p:txBody>
      </p:sp>
    </p:spTree>
    <p:extLst>
      <p:ext uri="{BB962C8B-B14F-4D97-AF65-F5344CB8AC3E}">
        <p14:creationId xmlns:p14="http://schemas.microsoft.com/office/powerpoint/2010/main" val="2179309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Number Placeholder 5">
            <a:extLst>
              <a:ext uri="{FF2B5EF4-FFF2-40B4-BE49-F238E27FC236}">
                <a16:creationId xmlns:a16="http://schemas.microsoft.com/office/drawing/2014/main" id="{4BF4CE40-CC5E-194C-941B-FB468839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2BFCDE-208A-514F-A1EA-CFEB51C6C5B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FB768DE0-3DFD-B44F-A1BB-038D4869E4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Diameter</a:t>
            </a:r>
          </a:p>
        </p:txBody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2656EC40-03B7-F745-B435-9062413B4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Diameter: Length of the longest path in the network (the maximum distance between nodes in the network) </a:t>
            </a:r>
          </a:p>
          <a:p>
            <a:pPr eaLnBrk="1" hangingPunct="1"/>
            <a:r>
              <a:rPr lang="en-US" altLang="en-US" dirty="0"/>
              <a:t>Networks with shorter diameters are more cohesive</a:t>
            </a:r>
          </a:p>
        </p:txBody>
      </p:sp>
    </p:spTree>
    <p:extLst>
      <p:ext uri="{BB962C8B-B14F-4D97-AF65-F5344CB8AC3E}">
        <p14:creationId xmlns:p14="http://schemas.microsoft.com/office/powerpoint/2010/main" val="1967660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itle 1">
            <a:extLst>
              <a:ext uri="{FF2B5EF4-FFF2-40B4-BE49-F238E27FC236}">
                <a16:creationId xmlns:a16="http://schemas.microsoft.com/office/drawing/2014/main" id="{7225D4AC-3F32-1848-80E1-CE24623B9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33" y="503238"/>
            <a:ext cx="8305800" cy="1143000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Why Study Network Level Metrics</a:t>
            </a:r>
          </a:p>
        </p:txBody>
      </p:sp>
      <p:sp>
        <p:nvSpPr>
          <p:cNvPr id="202755" name="Content Placeholder 2">
            <a:extLst>
              <a:ext uri="{FF2B5EF4-FFF2-40B4-BE49-F238E27FC236}">
                <a16:creationId xmlns:a16="http://schemas.microsoft.com/office/drawing/2014/main" id="{B4B47BBC-8926-8745-BBBE-A00AAC1F4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Interesting </a:t>
            </a:r>
          </a:p>
          <a:p>
            <a:r>
              <a:rPr lang="en-US" altLang="en-US" dirty="0"/>
              <a:t>Network indicators affect behavior</a:t>
            </a:r>
          </a:p>
          <a:p>
            <a:pPr lvl="1"/>
            <a:r>
              <a:rPr lang="en-US" altLang="en-US" dirty="0"/>
              <a:t>Are centralized organizations more efficient?</a:t>
            </a:r>
          </a:p>
          <a:p>
            <a:pPr lvl="1"/>
            <a:r>
              <a:rPr lang="en-US" altLang="en-US" dirty="0"/>
              <a:t>Does clustering affects behavior spread?</a:t>
            </a:r>
          </a:p>
          <a:p>
            <a:r>
              <a:rPr lang="en-US" altLang="en-US" dirty="0"/>
              <a:t>More than one networks can be used to compare processes across conditions</a:t>
            </a:r>
          </a:p>
          <a:p>
            <a:pPr lvl="1"/>
            <a:r>
              <a:rPr lang="en-US" altLang="en-US" dirty="0"/>
              <a:t>Do behaviors spread more rapidly in dense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7C8B-09D0-5042-9AA3-D78A567D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25E4683-86C0-B44D-9519-00DD7CEE50C9}" type="slidenum">
              <a:rPr lang="en-US" altLang="en-US" sz="1400">
                <a:solidFill>
                  <a:srgbClr val="000000"/>
                </a:solidFill>
              </a:rPr>
              <a:pPr/>
              <a:t>3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865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Number Placeholder 5">
            <a:extLst>
              <a:ext uri="{FF2B5EF4-FFF2-40B4-BE49-F238E27FC236}">
                <a16:creationId xmlns:a16="http://schemas.microsoft.com/office/drawing/2014/main" id="{69F840DD-B9F7-AC4A-8D72-559CDC8D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0A1A21-F677-4E45-A59A-9624A8474CC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228355" name="Rectangle 2">
            <a:extLst>
              <a:ext uri="{FF2B5EF4-FFF2-40B4-BE49-F238E27FC236}">
                <a16:creationId xmlns:a16="http://schemas.microsoft.com/office/drawing/2014/main" id="{E0C9345F-81B2-784F-99A8-75971A5220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Average Path Length (APL)</a:t>
            </a:r>
          </a:p>
        </p:txBody>
      </p:sp>
      <p:sp>
        <p:nvSpPr>
          <p:cNvPr id="228356" name="Rectangle 3">
            <a:extLst>
              <a:ext uri="{FF2B5EF4-FFF2-40B4-BE49-F238E27FC236}">
                <a16:creationId xmlns:a16="http://schemas.microsoft.com/office/drawing/2014/main" id="{8E10E5BD-1DE5-3B4B-B06F-0E6B082DD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Average of all the distances between nodes</a:t>
            </a:r>
          </a:p>
          <a:p>
            <a:pPr eaLnBrk="1" hangingPunct="1"/>
            <a:r>
              <a:rPr lang="en-US" altLang="en-US" dirty="0"/>
              <a:t>Networks with lower APL are more cohesive</a:t>
            </a:r>
          </a:p>
        </p:txBody>
      </p:sp>
    </p:spTree>
    <p:extLst>
      <p:ext uri="{BB962C8B-B14F-4D97-AF65-F5344CB8AC3E}">
        <p14:creationId xmlns:p14="http://schemas.microsoft.com/office/powerpoint/2010/main" val="2509246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Number Placeholder 5">
            <a:extLst>
              <a:ext uri="{FF2B5EF4-FFF2-40B4-BE49-F238E27FC236}">
                <a16:creationId xmlns:a16="http://schemas.microsoft.com/office/drawing/2014/main" id="{C37DA2C2-DB8B-EF44-8F18-A25DC51A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A5AD4B-C4EC-934E-A16C-3D5E7BBF9BA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577ECF31-7457-034B-A374-96021CD2B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121" y="381000"/>
            <a:ext cx="902208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Clustering</a:t>
            </a:r>
          </a:p>
        </p:txBody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3B1A1AAB-471E-5B40-9ABD-1FD10BC9B6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0120" y="1676400"/>
            <a:ext cx="9098280" cy="4679950"/>
          </a:xfrm>
        </p:spPr>
        <p:txBody>
          <a:bodyPr>
            <a:normAutofit/>
          </a:bodyPr>
          <a:lstStyle/>
          <a:p>
            <a:r>
              <a:rPr lang="en-US" dirty="0"/>
              <a:t>A measure of the degree of “</a:t>
            </a:r>
            <a:r>
              <a:rPr lang="en-US" dirty="0" err="1"/>
              <a:t>clumpiness</a:t>
            </a:r>
            <a:r>
              <a:rPr lang="en-US" dirty="0"/>
              <a:t>” in the network</a:t>
            </a:r>
            <a:endParaRPr lang="en-US" altLang="en-US" dirty="0"/>
          </a:p>
          <a:p>
            <a:r>
              <a:rPr lang="en-US" dirty="0"/>
              <a:t>A network with high clustering indicates that nodes are connected in dense pockets of interconnectivity, whereas one with low clustering has few pockets of interconnectivity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2 ways to measure clustering </a:t>
            </a:r>
          </a:p>
          <a:p>
            <a:pPr marL="0" indent="0">
              <a:buNone/>
            </a:pPr>
            <a:r>
              <a:rPr lang="en-US" altLang="en-US" dirty="0"/>
              <a:t>    :Average personal network density</a:t>
            </a:r>
          </a:p>
          <a:p>
            <a:pPr marL="0" indent="0">
              <a:buNone/>
            </a:pPr>
            <a:r>
              <a:rPr lang="en-US" altLang="en-US" dirty="0"/>
              <a:t>    :Percent of closed triads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9276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Number Placeholder 4">
            <a:extLst>
              <a:ext uri="{FF2B5EF4-FFF2-40B4-BE49-F238E27FC236}">
                <a16:creationId xmlns:a16="http://schemas.microsoft.com/office/drawing/2014/main" id="{0D1CD2D3-6F78-6B4E-A57F-CDC31988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C01BB5-76E3-2745-9566-794FF227586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234499" name="Rectangle 4">
            <a:extLst>
              <a:ext uri="{FF2B5EF4-FFF2-40B4-BE49-F238E27FC236}">
                <a16:creationId xmlns:a16="http://schemas.microsoft.com/office/drawing/2014/main" id="{7ECE75DE-CFD5-2647-B582-F0DDD8119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Clustering: Personal Network Density </a:t>
            </a:r>
            <a:br>
              <a:rPr lang="en-US" altLang="en-US" sz="4000" dirty="0">
                <a:latin typeface="+mn-lt"/>
              </a:rPr>
            </a:br>
            <a:r>
              <a:rPr lang="en-US" altLang="en-US" sz="4000" dirty="0">
                <a:latin typeface="+mn-lt"/>
              </a:rPr>
              <a:t>(local measure)</a:t>
            </a:r>
          </a:p>
        </p:txBody>
      </p:sp>
      <p:sp>
        <p:nvSpPr>
          <p:cNvPr id="234500" name="Oval 5">
            <a:extLst>
              <a:ext uri="{FF2B5EF4-FFF2-40B4-BE49-F238E27FC236}">
                <a16:creationId xmlns:a16="http://schemas.microsoft.com/office/drawing/2014/main" id="{5B3257B1-D4A1-9648-84E3-46BC43FAD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4290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01" name="Oval 6">
            <a:extLst>
              <a:ext uri="{FF2B5EF4-FFF2-40B4-BE49-F238E27FC236}">
                <a16:creationId xmlns:a16="http://schemas.microsoft.com/office/drawing/2014/main" id="{B97BFCE7-A573-4449-B479-B9BB9777A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02" name="Oval 7">
            <a:extLst>
              <a:ext uri="{FF2B5EF4-FFF2-40B4-BE49-F238E27FC236}">
                <a16:creationId xmlns:a16="http://schemas.microsoft.com/office/drawing/2014/main" id="{48AD6AB7-0245-B941-9699-E7EDF6F8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5814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03" name="Oval 8">
            <a:extLst>
              <a:ext uri="{FF2B5EF4-FFF2-40B4-BE49-F238E27FC236}">
                <a16:creationId xmlns:a16="http://schemas.microsoft.com/office/drawing/2014/main" id="{0B7AE002-254A-264F-83E2-0030FFE07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04" name="Line 9">
            <a:extLst>
              <a:ext uri="{FF2B5EF4-FFF2-40B4-BE49-F238E27FC236}">
                <a16:creationId xmlns:a16="http://schemas.microsoft.com/office/drawing/2014/main" id="{954E969D-0B3E-A347-AB51-E5184B4DD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657600"/>
            <a:ext cx="3048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05" name="Line 10">
            <a:extLst>
              <a:ext uri="{FF2B5EF4-FFF2-40B4-BE49-F238E27FC236}">
                <a16:creationId xmlns:a16="http://schemas.microsoft.com/office/drawing/2014/main" id="{2C7733E6-9731-E240-9489-27D7C3EAD8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505200"/>
            <a:ext cx="990600" cy="76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06" name="Line 11">
            <a:extLst>
              <a:ext uri="{FF2B5EF4-FFF2-40B4-BE49-F238E27FC236}">
                <a16:creationId xmlns:a16="http://schemas.microsoft.com/office/drawing/2014/main" id="{DAC65C99-C8FC-034B-B356-FD0FDEE7E9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819400"/>
            <a:ext cx="457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07" name="Line 12">
            <a:extLst>
              <a:ext uri="{FF2B5EF4-FFF2-40B4-BE49-F238E27FC236}">
                <a16:creationId xmlns:a16="http://schemas.microsoft.com/office/drawing/2014/main" id="{C3222F9A-2726-3243-B7E9-19D102B7B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2895600"/>
            <a:ext cx="0" cy="12954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08" name="Line 13">
            <a:extLst>
              <a:ext uri="{FF2B5EF4-FFF2-40B4-BE49-F238E27FC236}">
                <a16:creationId xmlns:a16="http://schemas.microsoft.com/office/drawing/2014/main" id="{65951BEB-1C20-AF42-966D-07E74BBA6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895600"/>
            <a:ext cx="457200" cy="6096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09" name="Line 14">
            <a:extLst>
              <a:ext uri="{FF2B5EF4-FFF2-40B4-BE49-F238E27FC236}">
                <a16:creationId xmlns:a16="http://schemas.microsoft.com/office/drawing/2014/main" id="{57C25CBD-EBF8-AB4D-9A3A-A9DC4D03F3A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10000" y="2819400"/>
            <a:ext cx="457200" cy="6096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0" name="Line 15">
            <a:extLst>
              <a:ext uri="{FF2B5EF4-FFF2-40B4-BE49-F238E27FC236}">
                <a16:creationId xmlns:a16="http://schemas.microsoft.com/office/drawing/2014/main" id="{DBA832F4-033A-FC4E-8C1C-02BC1F0477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2895600"/>
            <a:ext cx="0" cy="12954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1" name="Line 16">
            <a:extLst>
              <a:ext uri="{FF2B5EF4-FFF2-40B4-BE49-F238E27FC236}">
                <a16:creationId xmlns:a16="http://schemas.microsoft.com/office/drawing/2014/main" id="{07797ED3-316C-0C4D-A454-E6452FAB71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3886200"/>
            <a:ext cx="381000" cy="3810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2" name="Line 17">
            <a:extLst>
              <a:ext uri="{FF2B5EF4-FFF2-40B4-BE49-F238E27FC236}">
                <a16:creationId xmlns:a16="http://schemas.microsoft.com/office/drawing/2014/main" id="{D5B5C538-99C5-954E-94D3-24E6B56EF6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3810000"/>
            <a:ext cx="381000" cy="3810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3" name="Oval 31">
            <a:extLst>
              <a:ext uri="{FF2B5EF4-FFF2-40B4-BE49-F238E27FC236}">
                <a16:creationId xmlns:a16="http://schemas.microsoft.com/office/drawing/2014/main" id="{6C092CA7-E7AF-F84D-B928-AF95170F2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5052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14" name="Oval 32">
            <a:extLst>
              <a:ext uri="{FF2B5EF4-FFF2-40B4-BE49-F238E27FC236}">
                <a16:creationId xmlns:a16="http://schemas.microsoft.com/office/drawing/2014/main" id="{53E2D18C-89AC-5D4E-98A2-AC329353B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6670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15" name="Oval 33">
            <a:extLst>
              <a:ext uri="{FF2B5EF4-FFF2-40B4-BE49-F238E27FC236}">
                <a16:creationId xmlns:a16="http://schemas.microsoft.com/office/drawing/2014/main" id="{DBAA46D1-5F27-D448-BE69-491DA685C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6576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16" name="Oval 34">
            <a:extLst>
              <a:ext uri="{FF2B5EF4-FFF2-40B4-BE49-F238E27FC236}">
                <a16:creationId xmlns:a16="http://schemas.microsoft.com/office/drawing/2014/main" id="{E741C630-A908-E64C-A0A2-A9CE75DD0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3434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17" name="Line 35">
            <a:extLst>
              <a:ext uri="{FF2B5EF4-FFF2-40B4-BE49-F238E27FC236}">
                <a16:creationId xmlns:a16="http://schemas.microsoft.com/office/drawing/2014/main" id="{5E819248-B9CC-5041-AB65-58E9929E75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3733800"/>
            <a:ext cx="3048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8" name="Line 36">
            <a:extLst>
              <a:ext uri="{FF2B5EF4-FFF2-40B4-BE49-F238E27FC236}">
                <a16:creationId xmlns:a16="http://schemas.microsoft.com/office/drawing/2014/main" id="{FE4ADE98-1CC0-974F-8C7B-099D80ED4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581400"/>
            <a:ext cx="990600" cy="76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9" name="Line 37">
            <a:extLst>
              <a:ext uri="{FF2B5EF4-FFF2-40B4-BE49-F238E27FC236}">
                <a16:creationId xmlns:a16="http://schemas.microsoft.com/office/drawing/2014/main" id="{926CFDB3-C519-FF4C-911B-5E0B4522F2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2895600"/>
            <a:ext cx="457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0" name="Line 38">
            <a:extLst>
              <a:ext uri="{FF2B5EF4-FFF2-40B4-BE49-F238E27FC236}">
                <a16:creationId xmlns:a16="http://schemas.microsoft.com/office/drawing/2014/main" id="{F90B28F8-13C6-3341-AA01-DC061BEC6D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12954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1" name="Line 39">
            <a:extLst>
              <a:ext uri="{FF2B5EF4-FFF2-40B4-BE49-F238E27FC236}">
                <a16:creationId xmlns:a16="http://schemas.microsoft.com/office/drawing/2014/main" id="{55978D0C-B707-6845-B295-E51FDD028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2971800"/>
            <a:ext cx="457200" cy="6096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2" name="Line 40">
            <a:extLst>
              <a:ext uri="{FF2B5EF4-FFF2-40B4-BE49-F238E27FC236}">
                <a16:creationId xmlns:a16="http://schemas.microsoft.com/office/drawing/2014/main" id="{090DC400-4D09-A74A-889B-839A43498A1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43800" y="2895600"/>
            <a:ext cx="457200" cy="6096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3" name="Line 41">
            <a:extLst>
              <a:ext uri="{FF2B5EF4-FFF2-40B4-BE49-F238E27FC236}">
                <a16:creationId xmlns:a16="http://schemas.microsoft.com/office/drawing/2014/main" id="{E29BE0D1-46B8-A44C-A80A-2C617906A0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2971800"/>
            <a:ext cx="0" cy="12954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4" name="Line 42">
            <a:extLst>
              <a:ext uri="{FF2B5EF4-FFF2-40B4-BE49-F238E27FC236}">
                <a16:creationId xmlns:a16="http://schemas.microsoft.com/office/drawing/2014/main" id="{732DAB30-F129-0B4D-BD56-6527A42EA2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3962400"/>
            <a:ext cx="381000" cy="3810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5" name="Line 43">
            <a:extLst>
              <a:ext uri="{FF2B5EF4-FFF2-40B4-BE49-F238E27FC236}">
                <a16:creationId xmlns:a16="http://schemas.microsoft.com/office/drawing/2014/main" id="{A25D20E9-329B-4E4F-A21A-603EA2BD08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381000" cy="3810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6" name="Text Box 44">
            <a:extLst>
              <a:ext uri="{FF2B5EF4-FFF2-40B4-BE49-F238E27FC236}">
                <a16:creationId xmlns:a16="http://schemas.microsoft.com/office/drawing/2014/main" id="{E6DBF274-8780-E04D-8164-3D9A3A85D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932" y="5105400"/>
            <a:ext cx="290945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PN Density = 1/6 = 16.7%</a:t>
            </a:r>
          </a:p>
        </p:txBody>
      </p:sp>
      <p:sp>
        <p:nvSpPr>
          <p:cNvPr id="234527" name="Text Box 45">
            <a:extLst>
              <a:ext uri="{FF2B5EF4-FFF2-40B4-BE49-F238E27FC236}">
                <a16:creationId xmlns:a16="http://schemas.microsoft.com/office/drawing/2014/main" id="{66ACC685-01DF-9249-A7B8-E068991DB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932" y="5105400"/>
            <a:ext cx="290945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PN Density = 3/6 = 50.0%</a:t>
            </a:r>
          </a:p>
        </p:txBody>
      </p:sp>
      <p:sp>
        <p:nvSpPr>
          <p:cNvPr id="234528" name="Text Box 46">
            <a:extLst>
              <a:ext uri="{FF2B5EF4-FFF2-40B4-BE49-F238E27FC236}">
                <a16:creationId xmlns:a16="http://schemas.microsoft.com/office/drawing/2014/main" id="{04FDB2CB-0F97-7D48-A652-1E1B2CD4C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5624" y="3241676"/>
            <a:ext cx="408766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</a:t>
            </a:r>
          </a:p>
        </p:txBody>
      </p:sp>
      <p:sp>
        <p:nvSpPr>
          <p:cNvPr id="234529" name="Text Box 47">
            <a:extLst>
              <a:ext uri="{FF2B5EF4-FFF2-40B4-BE49-F238E27FC236}">
                <a16:creationId xmlns:a16="http://schemas.microsoft.com/office/drawing/2014/main" id="{B75F06EB-9499-3C42-85CF-1924C683C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505" y="4343401"/>
            <a:ext cx="322204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z</a:t>
            </a:r>
          </a:p>
        </p:txBody>
      </p:sp>
      <p:sp>
        <p:nvSpPr>
          <p:cNvPr id="234530" name="Text Box 48">
            <a:extLst>
              <a:ext uri="{FF2B5EF4-FFF2-40B4-BE49-F238E27FC236}">
                <a16:creationId xmlns:a16="http://schemas.microsoft.com/office/drawing/2014/main" id="{8B2CD4AE-E5CC-9849-82E1-2E1EBD3A4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286001"/>
            <a:ext cx="4318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x</a:t>
            </a:r>
          </a:p>
        </p:txBody>
      </p:sp>
      <p:sp>
        <p:nvSpPr>
          <p:cNvPr id="234531" name="Text Box 49">
            <a:extLst>
              <a:ext uri="{FF2B5EF4-FFF2-40B4-BE49-F238E27FC236}">
                <a16:creationId xmlns:a16="http://schemas.microsoft.com/office/drawing/2014/main" id="{93F40273-42D6-5A46-B6E5-4A2F893E5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696" y="3352801"/>
            <a:ext cx="33983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y</a:t>
            </a:r>
          </a:p>
        </p:txBody>
      </p:sp>
      <p:sp>
        <p:nvSpPr>
          <p:cNvPr id="234532" name="Text Box 50">
            <a:extLst>
              <a:ext uri="{FF2B5EF4-FFF2-40B4-BE49-F238E27FC236}">
                <a16:creationId xmlns:a16="http://schemas.microsoft.com/office/drawing/2014/main" id="{40D8D4F5-DD6B-DE41-A9C1-D59235A0C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167" y="4343401"/>
            <a:ext cx="322204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z</a:t>
            </a:r>
          </a:p>
        </p:txBody>
      </p:sp>
      <p:sp>
        <p:nvSpPr>
          <p:cNvPr id="234533" name="Text Box 51">
            <a:extLst>
              <a:ext uri="{FF2B5EF4-FFF2-40B4-BE49-F238E27FC236}">
                <a16:creationId xmlns:a16="http://schemas.microsoft.com/office/drawing/2014/main" id="{DCA50946-39F5-F549-97E3-6F3FADA8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2286001"/>
            <a:ext cx="4318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x</a:t>
            </a:r>
          </a:p>
        </p:txBody>
      </p:sp>
      <p:sp>
        <p:nvSpPr>
          <p:cNvPr id="234534" name="Text Box 52">
            <a:extLst>
              <a:ext uri="{FF2B5EF4-FFF2-40B4-BE49-F238E27FC236}">
                <a16:creationId xmlns:a16="http://schemas.microsoft.com/office/drawing/2014/main" id="{9F10FF25-8DD8-2544-A55F-D47D5FBD0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358" y="3352801"/>
            <a:ext cx="33983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y</a:t>
            </a:r>
          </a:p>
        </p:txBody>
      </p:sp>
      <p:sp>
        <p:nvSpPr>
          <p:cNvPr id="234535" name="Text Box 53">
            <a:extLst>
              <a:ext uri="{FF2B5EF4-FFF2-40B4-BE49-F238E27FC236}">
                <a16:creationId xmlns:a16="http://schemas.microsoft.com/office/drawing/2014/main" id="{6122CE44-D30B-BB49-BD65-220F784CC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231" y="3352801"/>
            <a:ext cx="408766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0674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59985C05-65FE-CE4B-B4B9-F134D9D603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Watts &amp; </a:t>
            </a:r>
            <a:r>
              <a:rPr lang="en-US" altLang="en-US" sz="4000" dirty="0" err="1">
                <a:latin typeface="+mn-lt"/>
              </a:rPr>
              <a:t>Strogatz</a:t>
            </a:r>
            <a:r>
              <a:rPr lang="en-US" altLang="en-US" sz="4000" dirty="0">
                <a:latin typeface="+mn-lt"/>
              </a:rPr>
              <a:t> (1998)</a:t>
            </a:r>
          </a:p>
        </p:txBody>
      </p:sp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04BA01E4-161A-4B45-A125-228F2C2F4B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690782-2882-FC48-8387-A6E375EB066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  <p:pic>
        <p:nvPicPr>
          <p:cNvPr id="33795" name="Content Placeholder 14">
            <a:extLst>
              <a:ext uri="{FF2B5EF4-FFF2-40B4-BE49-F238E27FC236}">
                <a16:creationId xmlns:a16="http://schemas.microsoft.com/office/drawing/2014/main" id="{0231D135-A0C9-D340-B1BE-63E70B6155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3024"/>
          <a:stretch>
            <a:fillRect/>
          </a:stretch>
        </p:blipFill>
        <p:spPr>
          <a:xfrm>
            <a:off x="2514600" y="1828800"/>
            <a:ext cx="6940550" cy="33147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37B1AB-D253-5F43-A144-0A884B2D9569}"/>
              </a:ext>
            </a:extLst>
          </p:cNvPr>
          <p:cNvSpPr/>
          <p:nvPr/>
        </p:nvSpPr>
        <p:spPr>
          <a:xfrm>
            <a:off x="3848100" y="5885180"/>
            <a:ext cx="4273550" cy="47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clustering &amp; Low diameter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1A1704-1F0C-8248-87C8-2130EB602168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5281612"/>
            <a:ext cx="1" cy="603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519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Number Placeholder 5">
            <a:extLst>
              <a:ext uri="{FF2B5EF4-FFF2-40B4-BE49-F238E27FC236}">
                <a16:creationId xmlns:a16="http://schemas.microsoft.com/office/drawing/2014/main" id="{41DFE18F-2E88-FA4C-9382-CD774AEE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F2767A-C2A3-C545-9731-A0D8976A5B6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236547" name="Rectangle 2">
            <a:extLst>
              <a:ext uri="{FF2B5EF4-FFF2-40B4-BE49-F238E27FC236}">
                <a16:creationId xmlns:a16="http://schemas.microsoft.com/office/drawing/2014/main" id="{0394DAE9-BE52-D545-835A-CF4968FA4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Centralization</a:t>
            </a:r>
          </a:p>
        </p:txBody>
      </p:sp>
      <p:sp>
        <p:nvSpPr>
          <p:cNvPr id="236548" name="Rectangle 3">
            <a:extLst>
              <a:ext uri="{FF2B5EF4-FFF2-40B4-BE49-F238E27FC236}">
                <a16:creationId xmlns:a16="http://schemas.microsoft.com/office/drawing/2014/main" id="{CD8FD4F0-F51B-4C43-AE35-DD22242F54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degree ties are focused on one or a few people</a:t>
            </a:r>
          </a:p>
          <a:p>
            <a:pPr eaLnBrk="1" hangingPunct="1"/>
            <a:r>
              <a:rPr lang="en-US" altLang="en-US"/>
              <a:t>Index ranges from 0 to 1 with 1 being perfectly centralized.</a:t>
            </a:r>
          </a:p>
          <a:p>
            <a:pPr eaLnBrk="1" hangingPunct="1"/>
            <a:r>
              <a:rPr lang="en-US" altLang="en-US"/>
              <a:t>Recall: Centralized network are ‘scale free’ networks</a:t>
            </a:r>
          </a:p>
        </p:txBody>
      </p:sp>
    </p:spTree>
    <p:extLst>
      <p:ext uri="{BB962C8B-B14F-4D97-AF65-F5344CB8AC3E}">
        <p14:creationId xmlns:p14="http://schemas.microsoft.com/office/powerpoint/2010/main" val="2008625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Number Placeholder 5">
            <a:extLst>
              <a:ext uri="{FF2B5EF4-FFF2-40B4-BE49-F238E27FC236}">
                <a16:creationId xmlns:a16="http://schemas.microsoft.com/office/drawing/2014/main" id="{23A49C6C-B6E6-934F-BDD7-C7F3CFC1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BC822A-C10D-6240-8A62-1DFB83871E1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/>
          </a:p>
        </p:txBody>
      </p:sp>
      <p:pic>
        <p:nvPicPr>
          <p:cNvPr id="237571" name="Picture 2" descr="n12exd">
            <a:extLst>
              <a:ext uri="{FF2B5EF4-FFF2-40B4-BE49-F238E27FC236}">
                <a16:creationId xmlns:a16="http://schemas.microsoft.com/office/drawing/2014/main" id="{B4AFFB5C-A942-C946-AC4B-6DF82D9C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959100"/>
            <a:ext cx="41910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2" name="Picture 3" descr="n12exc">
            <a:extLst>
              <a:ext uri="{FF2B5EF4-FFF2-40B4-BE49-F238E27FC236}">
                <a16:creationId xmlns:a16="http://schemas.microsoft.com/office/drawing/2014/main" id="{8FEF1CC8-E917-0549-9768-1BB68FFE2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3046949"/>
            <a:ext cx="4648200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3" name="Text Box 4">
            <a:extLst>
              <a:ext uri="{FF2B5EF4-FFF2-40B4-BE49-F238E27FC236}">
                <a16:creationId xmlns:a16="http://schemas.microsoft.com/office/drawing/2014/main" id="{D5091356-8BD8-CC44-94C1-F95A233AD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09600"/>
            <a:ext cx="8229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latin typeface="+mn-lt"/>
              </a:rPr>
              <a:t>Examples of Dense Networks </a:t>
            </a:r>
            <a:r>
              <a:rPr lang="en-US" altLang="en-US" sz="4000" dirty="0">
                <a:latin typeface="+mn-lt"/>
              </a:rPr>
              <a:t>(Density=36.4%)</a:t>
            </a:r>
          </a:p>
        </p:txBody>
      </p:sp>
      <p:sp>
        <p:nvSpPr>
          <p:cNvPr id="237574" name="Text Box 5">
            <a:extLst>
              <a:ext uri="{FF2B5EF4-FFF2-40B4-BE49-F238E27FC236}">
                <a16:creationId xmlns:a16="http://schemas.microsoft.com/office/drawing/2014/main" id="{25C83896-B67C-F746-BEBA-C613602DD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2145526"/>
            <a:ext cx="3511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u="sng" dirty="0">
                <a:latin typeface="Arial" panose="020B0604020202020204" pitchFamily="34" charset="0"/>
              </a:rPr>
              <a:t>Decentralized (9.1%)</a:t>
            </a:r>
          </a:p>
        </p:txBody>
      </p:sp>
      <p:sp>
        <p:nvSpPr>
          <p:cNvPr id="237575" name="Text Box 6">
            <a:extLst>
              <a:ext uri="{FF2B5EF4-FFF2-40B4-BE49-F238E27FC236}">
                <a16:creationId xmlns:a16="http://schemas.microsoft.com/office/drawing/2014/main" id="{725744F5-3958-CA4C-802F-F830BBD9F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450" y="2131220"/>
            <a:ext cx="3333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u="sng" dirty="0">
                <a:latin typeface="Arial" panose="020B0604020202020204" pitchFamily="34" charset="0"/>
              </a:rPr>
              <a:t>Centralized (50.9%)</a:t>
            </a:r>
          </a:p>
        </p:txBody>
      </p:sp>
    </p:spTree>
    <p:extLst>
      <p:ext uri="{BB962C8B-B14F-4D97-AF65-F5344CB8AC3E}">
        <p14:creationId xmlns:p14="http://schemas.microsoft.com/office/powerpoint/2010/main" val="2005166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Number Placeholder 5">
            <a:extLst>
              <a:ext uri="{FF2B5EF4-FFF2-40B4-BE49-F238E27FC236}">
                <a16:creationId xmlns:a16="http://schemas.microsoft.com/office/drawing/2014/main" id="{A51F85EF-B75C-5945-9402-E2EE41F0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D04A9F-D5FD-2E4A-9760-69C054CB29B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238595" name="Text Box 2">
            <a:extLst>
              <a:ext uri="{FF2B5EF4-FFF2-40B4-BE49-F238E27FC236}">
                <a16:creationId xmlns:a16="http://schemas.microsoft.com/office/drawing/2014/main" id="{FD4986EB-95FB-9942-A06E-F21745466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0532" y="533400"/>
            <a:ext cx="656237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latin typeface="+mn-lt"/>
              </a:rPr>
              <a:t>Examples of Sparse Networks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+mn-lt"/>
              </a:rPr>
              <a:t>(Density=18.2%)</a:t>
            </a:r>
          </a:p>
        </p:txBody>
      </p:sp>
      <p:sp>
        <p:nvSpPr>
          <p:cNvPr id="238596" name="Text Box 3">
            <a:extLst>
              <a:ext uri="{FF2B5EF4-FFF2-40B4-BE49-F238E27FC236}">
                <a16:creationId xmlns:a16="http://schemas.microsoft.com/office/drawing/2014/main" id="{C2E24ACA-2CC3-664C-9878-114AC94FE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905001"/>
            <a:ext cx="3511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u="sng">
                <a:latin typeface="Arial" panose="020B0604020202020204" pitchFamily="34" charset="0"/>
              </a:rPr>
              <a:t>Decentralized (0.0%)</a:t>
            </a:r>
          </a:p>
        </p:txBody>
      </p:sp>
      <p:sp>
        <p:nvSpPr>
          <p:cNvPr id="238597" name="Text Box 4">
            <a:extLst>
              <a:ext uri="{FF2B5EF4-FFF2-40B4-BE49-F238E27FC236}">
                <a16:creationId xmlns:a16="http://schemas.microsoft.com/office/drawing/2014/main" id="{8AF7E94E-2E5B-CB49-8BE9-2BFB66338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905001"/>
            <a:ext cx="3333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u="sng">
                <a:latin typeface="Arial" panose="020B0604020202020204" pitchFamily="34" charset="0"/>
              </a:rPr>
              <a:t>Centralized (87.3%)</a:t>
            </a:r>
          </a:p>
        </p:txBody>
      </p:sp>
      <p:pic>
        <p:nvPicPr>
          <p:cNvPr id="238598" name="Picture 5" descr="n12exb">
            <a:extLst>
              <a:ext uri="{FF2B5EF4-FFF2-40B4-BE49-F238E27FC236}">
                <a16:creationId xmlns:a16="http://schemas.microsoft.com/office/drawing/2014/main" id="{0EAFF637-A52D-374C-A7E8-1C403546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95601"/>
            <a:ext cx="388620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599" name="Picture 6" descr="n12exa">
            <a:extLst>
              <a:ext uri="{FF2B5EF4-FFF2-40B4-BE49-F238E27FC236}">
                <a16:creationId xmlns:a16="http://schemas.microsoft.com/office/drawing/2014/main" id="{09EB8D09-7DDE-554C-BF5C-7C0EADF2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819401"/>
            <a:ext cx="381000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414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Number Placeholder 5">
            <a:extLst>
              <a:ext uri="{FF2B5EF4-FFF2-40B4-BE49-F238E27FC236}">
                <a16:creationId xmlns:a16="http://schemas.microsoft.com/office/drawing/2014/main" id="{CF236CEB-DC5B-114F-824C-322F9D8C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A58CC0-7C09-4B49-ABFB-9892E2D03A0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/>
          </a:p>
        </p:txBody>
      </p:sp>
      <p:sp>
        <p:nvSpPr>
          <p:cNvPr id="263171" name="Rectangle 2">
            <a:extLst>
              <a:ext uri="{FF2B5EF4-FFF2-40B4-BE49-F238E27FC236}">
                <a16:creationId xmlns:a16="http://schemas.microsoft.com/office/drawing/2014/main" id="{07414D1E-5C17-DA49-8E55-4C9DAD6DC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Centralization</a:t>
            </a:r>
          </a:p>
        </p:txBody>
      </p:sp>
      <p:sp>
        <p:nvSpPr>
          <p:cNvPr id="263172" name="Rectangle 3">
            <a:extLst>
              <a:ext uri="{FF2B5EF4-FFF2-40B4-BE49-F238E27FC236}">
                <a16:creationId xmlns:a16="http://schemas.microsoft.com/office/drawing/2014/main" id="{C862869F-664F-B04E-86A1-5C5B16FF2A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Centralized networks should/could have fastest diffusion: </a:t>
            </a:r>
          </a:p>
          <a:p>
            <a:pPr lvl="1" eaLnBrk="1" hangingPunct="1"/>
            <a:r>
              <a:rPr lang="en-US" altLang="en-US" dirty="0"/>
              <a:t>Central nodes are key players in the process</a:t>
            </a:r>
          </a:p>
          <a:p>
            <a:pPr lvl="1" eaLnBrk="1" hangingPunct="1"/>
            <a:r>
              <a:rPr lang="en-US" altLang="en-US" dirty="0"/>
              <a:t>Central nodes are gatekeepers</a:t>
            </a:r>
          </a:p>
          <a:p>
            <a:pPr lvl="1" eaLnBrk="1" hangingPunct="1"/>
            <a:r>
              <a:rPr lang="en-US" altLang="en-US" dirty="0"/>
              <a:t>Other properties may interact with centralization</a:t>
            </a:r>
          </a:p>
        </p:txBody>
      </p:sp>
    </p:spTree>
    <p:extLst>
      <p:ext uri="{BB962C8B-B14F-4D97-AF65-F5344CB8AC3E}">
        <p14:creationId xmlns:p14="http://schemas.microsoft.com/office/powerpoint/2010/main" val="110226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Number Placeholder 5">
            <a:extLst>
              <a:ext uri="{FF2B5EF4-FFF2-40B4-BE49-F238E27FC236}">
                <a16:creationId xmlns:a16="http://schemas.microsoft.com/office/drawing/2014/main" id="{15F082F7-D29B-894C-B5F2-18F964B9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8328FB-47FB-BF49-9D1C-DB5B211BBFC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242691" name="Rectangle 2">
            <a:extLst>
              <a:ext uri="{FF2B5EF4-FFF2-40B4-BE49-F238E27FC236}">
                <a16:creationId xmlns:a16="http://schemas.microsoft.com/office/drawing/2014/main" id="{8B571861-0016-B04A-9044-95815CC08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Core Periphery Structures</a:t>
            </a:r>
          </a:p>
        </p:txBody>
      </p:sp>
      <p:sp>
        <p:nvSpPr>
          <p:cNvPr id="242692" name="Rectangle 3">
            <a:extLst>
              <a:ext uri="{FF2B5EF4-FFF2-40B4-BE49-F238E27FC236}">
                <a16:creationId xmlns:a16="http://schemas.microsoft.com/office/drawing/2014/main" id="{1C268ED1-6EE6-0544-AFA1-9E2DD31F1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eaLnBrk="1" hangingPunct="1"/>
            <a:r>
              <a:rPr lang="en-US" altLang="en-US" dirty="0"/>
              <a:t>CP Networks have cores of densely connected people and a periphery of those loosely connected to the core and to each other</a:t>
            </a:r>
          </a:p>
          <a:p>
            <a:pPr eaLnBrk="1" hangingPunct="1"/>
            <a:r>
              <a:rPr lang="en-US" altLang="en-US" dirty="0"/>
              <a:t>Can test whether networks have a C-P structure</a:t>
            </a:r>
          </a:p>
          <a:p>
            <a:r>
              <a:rPr lang="en-US" altLang="en-US" dirty="0"/>
              <a:t>Construct this idealized matrix and correlate the ideal with the empirical.  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B6C89-0E0A-1D48-BB6C-737B3E56B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4" b="9351"/>
          <a:stretch/>
        </p:blipFill>
        <p:spPr>
          <a:xfrm>
            <a:off x="4679950" y="3479300"/>
            <a:ext cx="3648504" cy="30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65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Number Placeholder 5">
            <a:extLst>
              <a:ext uri="{FF2B5EF4-FFF2-40B4-BE49-F238E27FC236}">
                <a16:creationId xmlns:a16="http://schemas.microsoft.com/office/drawing/2014/main" id="{BEF19D02-E088-2340-AD7D-03BC21E9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9FC86F-7711-9542-BF47-DBD3CC6CB74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/>
          </a:p>
        </p:txBody>
      </p:sp>
      <p:sp>
        <p:nvSpPr>
          <p:cNvPr id="264195" name="Rectangle 2">
            <a:extLst>
              <a:ext uri="{FF2B5EF4-FFF2-40B4-BE49-F238E27FC236}">
                <a16:creationId xmlns:a16="http://schemas.microsoft.com/office/drawing/2014/main" id="{D22EC5F8-155F-9643-9B09-B51EAF51B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Core Periphery</a:t>
            </a:r>
          </a:p>
        </p:txBody>
      </p:sp>
      <p:sp>
        <p:nvSpPr>
          <p:cNvPr id="264196" name="Rectangle 3">
            <a:extLst>
              <a:ext uri="{FF2B5EF4-FFF2-40B4-BE49-F238E27FC236}">
                <a16:creationId xmlns:a16="http://schemas.microsoft.com/office/drawing/2014/main" id="{A4E556F7-D869-7B45-9149-17282500B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Diffusion more likely to occur in the core</a:t>
            </a:r>
          </a:p>
          <a:p>
            <a:pPr eaLnBrk="1" hangingPunct="1"/>
            <a:r>
              <a:rPr lang="en-US" altLang="en-US" dirty="0"/>
              <a:t>Take a while for behaviors to filter to the periphery</a:t>
            </a:r>
          </a:p>
          <a:p>
            <a:pPr eaLnBrk="1" hangingPunct="1"/>
            <a:r>
              <a:rPr lang="en-US" altLang="en-US" dirty="0"/>
              <a:t>Many innovations may come from the periphery then percolate to the core</a:t>
            </a:r>
          </a:p>
          <a:p>
            <a:pPr eaLnBrk="1" hangingPunct="1"/>
            <a:r>
              <a:rPr lang="en-US" altLang="en-US" dirty="0"/>
              <a:t>Core groups can keep infectious diseases endemic to communities – STDs, HIV, etc.</a:t>
            </a:r>
          </a:p>
        </p:txBody>
      </p:sp>
    </p:spTree>
    <p:extLst>
      <p:ext uri="{BB962C8B-B14F-4D97-AF65-F5344CB8AC3E}">
        <p14:creationId xmlns:p14="http://schemas.microsoft.com/office/powerpoint/2010/main" val="179267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itle 1">
            <a:extLst>
              <a:ext uri="{FF2B5EF4-FFF2-40B4-BE49-F238E27FC236}">
                <a16:creationId xmlns:a16="http://schemas.microsoft.com/office/drawing/2014/main" id="{CD476111-75D3-C942-99CB-266F77B6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65" y="263782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List of Network Indicators</a:t>
            </a:r>
          </a:p>
        </p:txBody>
      </p:sp>
      <p:sp>
        <p:nvSpPr>
          <p:cNvPr id="203779" name="Content Placeholder 2">
            <a:extLst>
              <a:ext uri="{FF2B5EF4-FFF2-40B4-BE49-F238E27FC236}">
                <a16:creationId xmlns:a16="http://schemas.microsoft.com/office/drawing/2014/main" id="{7E3E6A21-2AC9-A44D-A3B2-7FDABD6D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043" y="1538416"/>
            <a:ext cx="7772400" cy="41148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z="3000" dirty="0"/>
              <a:t>Size</a:t>
            </a:r>
          </a:p>
          <a:p>
            <a:r>
              <a:rPr lang="en-US" altLang="en-US" sz="3000" dirty="0"/>
              <a:t>Density</a:t>
            </a:r>
          </a:p>
          <a:p>
            <a:r>
              <a:rPr lang="en-US" altLang="en-US" sz="3000" dirty="0"/>
              <a:t>Number of Components</a:t>
            </a:r>
          </a:p>
          <a:p>
            <a:pPr lvl="1"/>
            <a:r>
              <a:rPr lang="en-US" altLang="en-US" sz="3000" dirty="0"/>
              <a:t>Percent in largest component</a:t>
            </a:r>
          </a:p>
          <a:p>
            <a:r>
              <a:rPr lang="en-US" altLang="en-US" sz="3000" dirty="0"/>
              <a:t>Reciprocity %</a:t>
            </a:r>
          </a:p>
          <a:p>
            <a:r>
              <a:rPr lang="en-US" altLang="en-US" sz="3000" dirty="0"/>
              <a:t>Triadic Census</a:t>
            </a:r>
          </a:p>
          <a:p>
            <a:pPr lvl="1"/>
            <a:r>
              <a:rPr lang="en-US" altLang="en-US" sz="3000" dirty="0"/>
              <a:t>% Transitive triads</a:t>
            </a:r>
          </a:p>
          <a:p>
            <a:r>
              <a:rPr lang="en-US" altLang="en-US" sz="3000" dirty="0"/>
              <a:t>Average Path Length</a:t>
            </a:r>
          </a:p>
          <a:p>
            <a:r>
              <a:rPr lang="en-US" altLang="en-US" sz="3000" dirty="0"/>
              <a:t>Diameter</a:t>
            </a:r>
          </a:p>
          <a:p>
            <a:r>
              <a:rPr lang="en-US" altLang="en-US" sz="3000" dirty="0"/>
              <a:t>Cohesion</a:t>
            </a:r>
          </a:p>
          <a:p>
            <a:r>
              <a:rPr lang="en-US" altLang="en-US" sz="3000" dirty="0"/>
              <a:t>Clustering </a:t>
            </a:r>
          </a:p>
          <a:p>
            <a:r>
              <a:rPr lang="en-US" altLang="en-US" sz="3000" dirty="0"/>
              <a:t>Core-periphery</a:t>
            </a:r>
          </a:p>
          <a:p>
            <a:endParaRPr lang="en-US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55A8B-2E59-ED44-A12E-76A306FA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489D51F-BE4C-B944-B17A-1BF7E8B88DC8}" type="slidenum">
              <a:rPr lang="en-US" altLang="en-US" sz="1400">
                <a:solidFill>
                  <a:srgbClr val="000000"/>
                </a:solidFill>
              </a:rPr>
              <a:pPr/>
              <a:t>4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40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51D5-1986-A74D-A0CF-22383154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have more time…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BAD9C-E784-D84A-AFF1-7677AD652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3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Number Placeholder 5">
            <a:extLst>
              <a:ext uri="{FF2B5EF4-FFF2-40B4-BE49-F238E27FC236}">
                <a16:creationId xmlns:a16="http://schemas.microsoft.com/office/drawing/2014/main" id="{1F0176F8-5A89-3041-B474-24DA93DE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506CF9-A53B-DD48-8C0A-A9B1818FF15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/>
          </a:p>
        </p:txBody>
      </p:sp>
      <p:sp>
        <p:nvSpPr>
          <p:cNvPr id="266243" name="Rectangle 2">
            <a:extLst>
              <a:ext uri="{FF2B5EF4-FFF2-40B4-BE49-F238E27FC236}">
                <a16:creationId xmlns:a16="http://schemas.microsoft.com/office/drawing/2014/main" id="{277AB199-F164-F543-8D15-C850A5F30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 Mode Data</a:t>
            </a:r>
          </a:p>
        </p:txBody>
      </p:sp>
      <p:sp>
        <p:nvSpPr>
          <p:cNvPr id="266244" name="Rectangle 3">
            <a:extLst>
              <a:ext uri="{FF2B5EF4-FFF2-40B4-BE49-F238E27FC236}">
                <a16:creationId xmlns:a16="http://schemas.microsoft.com/office/drawing/2014/main" id="{D1F0645F-EB30-E84B-AF12-61ACEF158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Recall that data on events, organizations, etc. can be used to construct 2 mode networks</a:t>
            </a:r>
          </a:p>
          <a:p>
            <a:pPr eaLnBrk="1" hangingPunct="1"/>
            <a:r>
              <a:rPr lang="en-US" altLang="en-US"/>
              <a:t>E.g., in this class students come from different departments</a:t>
            </a:r>
          </a:p>
          <a:p>
            <a:pPr eaLnBrk="1" hangingPunct="1"/>
            <a:r>
              <a:rPr lang="en-US" altLang="en-US"/>
              <a:t>Can construct a network based on shared dept. affiliations</a:t>
            </a:r>
          </a:p>
        </p:txBody>
      </p:sp>
    </p:spTree>
    <p:extLst>
      <p:ext uri="{BB962C8B-B14F-4D97-AF65-F5344CB8AC3E}">
        <p14:creationId xmlns:p14="http://schemas.microsoft.com/office/powerpoint/2010/main" val="1009900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itle 1">
            <a:extLst>
              <a:ext uri="{FF2B5EF4-FFF2-40B4-BE49-F238E27FC236}">
                <a16:creationId xmlns:a16="http://schemas.microsoft.com/office/drawing/2014/main" id="{1909B418-E044-9A4E-AB22-A3EDA077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Transposing a Matrix</a:t>
            </a:r>
          </a:p>
        </p:txBody>
      </p:sp>
      <p:sp>
        <p:nvSpPr>
          <p:cNvPr id="193539" name="Slide Number Placeholder 3">
            <a:extLst>
              <a:ext uri="{FF2B5EF4-FFF2-40B4-BE49-F238E27FC236}">
                <a16:creationId xmlns:a16="http://schemas.microsoft.com/office/drawing/2014/main" id="{5F99AF65-64DF-CE4E-9EAF-8138CC18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BD5E3B-D4B1-B841-A484-A886A7908FE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1F1428-F2A5-0E48-925E-AB2F5D8E1091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2971800"/>
          <a:ext cx="2895600" cy="274320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Event 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Event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Event 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 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7315" name="TextBox 5">
            <a:extLst>
              <a:ext uri="{FF2B5EF4-FFF2-40B4-BE49-F238E27FC236}">
                <a16:creationId xmlns:a16="http://schemas.microsoft.com/office/drawing/2014/main" id="{77215ACC-40CF-8744-8593-13C7167AA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057400"/>
            <a:ext cx="1677988" cy="584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Matrix 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C4EB30-2136-BC40-8DEF-C9F1AF81937B}"/>
              </a:ext>
            </a:extLst>
          </p:cNvPr>
          <p:cNvGraphicFramePr>
            <a:graphicFrameLocks noGrp="1"/>
          </p:cNvGraphicFramePr>
          <p:nvPr/>
        </p:nvGraphicFramePr>
        <p:xfrm>
          <a:off x="5410200" y="3124200"/>
          <a:ext cx="4800600" cy="12954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Person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Person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Person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Person 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Event 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Event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Event 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7358" name="TextBox 7">
            <a:extLst>
              <a:ext uri="{FF2B5EF4-FFF2-40B4-BE49-F238E27FC236}">
                <a16:creationId xmlns:a16="http://schemas.microsoft.com/office/drawing/2014/main" id="{26C18DC7-06DA-F349-9E4E-CAC6CC58D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133600"/>
            <a:ext cx="3665538" cy="584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Matrix A’ (transpose)</a:t>
            </a:r>
          </a:p>
        </p:txBody>
      </p:sp>
    </p:spTree>
    <p:extLst>
      <p:ext uri="{BB962C8B-B14F-4D97-AF65-F5344CB8AC3E}">
        <p14:creationId xmlns:p14="http://schemas.microsoft.com/office/powerpoint/2010/main" val="3411738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Number Placeholder 5">
            <a:extLst>
              <a:ext uri="{FF2B5EF4-FFF2-40B4-BE49-F238E27FC236}">
                <a16:creationId xmlns:a16="http://schemas.microsoft.com/office/drawing/2014/main" id="{360A6B7B-48A1-8846-A9FC-891CA292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96BF94-930B-714C-B64D-2C4727E7336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B06697F4-8542-1547-9984-106E4CD38D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Size</a:t>
            </a:r>
          </a:p>
        </p:txBody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FF77AB6E-341D-974B-80D3-35B70FD717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eaLnBrk="1" hangingPunct="1"/>
            <a:r>
              <a:rPr lang="en-US" altLang="en-US" dirty="0"/>
              <a:t>Number of nodes (people) in the network</a:t>
            </a:r>
          </a:p>
          <a:p>
            <a:pPr eaLnBrk="1" hangingPunct="1"/>
            <a:r>
              <a:rPr lang="en-US" altLang="en-US" dirty="0"/>
              <a:t>Matters because as the network size grows:</a:t>
            </a:r>
          </a:p>
          <a:p>
            <a:pPr lvl="1" eaLnBrk="1" hangingPunct="1"/>
            <a:r>
              <a:rPr lang="en-US" altLang="en-US" dirty="0"/>
              <a:t>Density decreases</a:t>
            </a:r>
          </a:p>
          <a:p>
            <a:pPr eaLnBrk="1" hangingPunct="1"/>
            <a:r>
              <a:rPr lang="en-US" altLang="en-US" dirty="0"/>
              <a:t>Reflects network boundary</a:t>
            </a:r>
          </a:p>
          <a:p>
            <a:pPr eaLnBrk="1" hangingPunct="1"/>
            <a:r>
              <a:rPr lang="en-US" altLang="en-US" dirty="0"/>
              <a:t>Should always be included as a covariate</a:t>
            </a:r>
          </a:p>
        </p:txBody>
      </p:sp>
    </p:spTree>
    <p:extLst>
      <p:ext uri="{BB962C8B-B14F-4D97-AF65-F5344CB8AC3E}">
        <p14:creationId xmlns:p14="http://schemas.microsoft.com/office/powerpoint/2010/main" val="204587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Number Placeholder 5">
            <a:extLst>
              <a:ext uri="{FF2B5EF4-FFF2-40B4-BE49-F238E27FC236}">
                <a16:creationId xmlns:a16="http://schemas.microsoft.com/office/drawing/2014/main" id="{1960DF75-7B62-6D42-902D-598165E9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D0F0D5-CC99-DE49-8AF7-14821121D2F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259075" name="Rectangle 2">
            <a:extLst>
              <a:ext uri="{FF2B5EF4-FFF2-40B4-BE49-F238E27FC236}">
                <a16:creationId xmlns:a16="http://schemas.microsoft.com/office/drawing/2014/main" id="{BF1F8D02-45AF-EB44-BEC7-9D2BE7CD0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Network Size &amp; Behavior</a:t>
            </a:r>
          </a:p>
        </p:txBody>
      </p:sp>
      <p:sp>
        <p:nvSpPr>
          <p:cNvPr id="259076" name="Rectangle 3">
            <a:extLst>
              <a:ext uri="{FF2B5EF4-FFF2-40B4-BE49-F238E27FC236}">
                <a16:creationId xmlns:a16="http://schemas.microsoft.com/office/drawing/2014/main" id="{AFAB6710-2964-B94E-8829-10CF8E9A5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77289"/>
            <a:ext cx="10515600" cy="413033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Size clearly matters, large networks: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Difficult to coordinate &amp; organize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Norms unclear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Diffusion takes longer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Small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Easy to coordinate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Information and behaviors of others are known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Information can travel quickly, but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Small networks are not powerful</a:t>
            </a:r>
          </a:p>
        </p:txBody>
      </p:sp>
    </p:spTree>
    <p:extLst>
      <p:ext uri="{BB962C8B-B14F-4D97-AF65-F5344CB8AC3E}">
        <p14:creationId xmlns:p14="http://schemas.microsoft.com/office/powerpoint/2010/main" val="106714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0025-D5F0-954A-BFF6-C906A5DB1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Dunbar’s number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85A9A-55BD-3340-A603-9A3337C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44" y="1567547"/>
            <a:ext cx="10515600" cy="4351338"/>
          </a:xfrm>
        </p:spPr>
        <p:txBody>
          <a:bodyPr/>
          <a:lstStyle/>
          <a:p>
            <a:r>
              <a:rPr lang="en-US" dirty="0"/>
              <a:t>Dunbar (1992) suggests there is a cognitive limit to the number of people with whom one can maintain stable social relationships (n=150)</a:t>
            </a:r>
          </a:p>
          <a:p>
            <a:r>
              <a:rPr lang="en-US" dirty="0"/>
              <a:t>The same pattern exists in online relationships (Dunbar et al., 2015) </a:t>
            </a:r>
          </a:p>
          <a:p>
            <a:r>
              <a:rPr lang="en-US" dirty="0"/>
              <a:t>The first three layers of social networks are usually at 5, 15, 50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8DE82C-76D0-BE4F-9742-5B6218E323E1}"/>
              </a:ext>
            </a:extLst>
          </p:cNvPr>
          <p:cNvSpPr/>
          <p:nvPr/>
        </p:nvSpPr>
        <p:spPr>
          <a:xfrm>
            <a:off x="5461684" y="478824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Ego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83670515-C924-3641-8A31-6B27306F915D}"/>
              </a:ext>
            </a:extLst>
          </p:cNvPr>
          <p:cNvSpPr/>
          <p:nvPr/>
        </p:nvSpPr>
        <p:spPr>
          <a:xfrm>
            <a:off x="5100250" y="4448431"/>
            <a:ext cx="1513703" cy="1470454"/>
          </a:xfrm>
          <a:prstGeom prst="donut">
            <a:avLst>
              <a:gd name="adj" fmla="val 87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3871DF41-C685-8743-AEBC-21B97A814796}"/>
              </a:ext>
            </a:extLst>
          </p:cNvPr>
          <p:cNvSpPr/>
          <p:nvPr/>
        </p:nvSpPr>
        <p:spPr>
          <a:xfrm>
            <a:off x="4590532" y="4059192"/>
            <a:ext cx="2533136" cy="2248930"/>
          </a:xfrm>
          <a:prstGeom prst="donut">
            <a:avLst>
              <a:gd name="adj" fmla="val 5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8E2C7D95-190C-8E49-B773-94165336FD9E}"/>
              </a:ext>
            </a:extLst>
          </p:cNvPr>
          <p:cNvSpPr/>
          <p:nvPr/>
        </p:nvSpPr>
        <p:spPr>
          <a:xfrm>
            <a:off x="4300152" y="3805881"/>
            <a:ext cx="3089186" cy="2778963"/>
          </a:xfrm>
          <a:prstGeom prst="donut">
            <a:avLst>
              <a:gd name="adj" fmla="val 3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CF6768-0AD4-ED48-A7EE-DBDFB3FB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46" y="4059192"/>
            <a:ext cx="1647654" cy="24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6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Number Placeholder 5">
            <a:extLst>
              <a:ext uri="{FF2B5EF4-FFF2-40B4-BE49-F238E27FC236}">
                <a16:creationId xmlns:a16="http://schemas.microsoft.com/office/drawing/2014/main" id="{C7B736B4-9E26-2947-B2A4-D85EE561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F39AB3-DAF7-9F45-8EA1-088F017271D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205827" name="Rectangle 2">
            <a:extLst>
              <a:ext uri="{FF2B5EF4-FFF2-40B4-BE49-F238E27FC236}">
                <a16:creationId xmlns:a16="http://schemas.microsoft.com/office/drawing/2014/main" id="{36727A2F-079B-DD48-AC12-8D73F8DB4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Density</a:t>
            </a:r>
          </a:p>
        </p:txBody>
      </p:sp>
      <p:sp>
        <p:nvSpPr>
          <p:cNvPr id="205828" name="Rectangle 3">
            <a:extLst>
              <a:ext uri="{FF2B5EF4-FFF2-40B4-BE49-F238E27FC236}">
                <a16:creationId xmlns:a16="http://schemas.microsoft.com/office/drawing/2014/main" id="{95655D0F-E9E7-C04F-B3BF-6F3F22DB3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2956" y="1556951"/>
            <a:ext cx="7924800" cy="1848774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Structural property </a:t>
            </a:r>
          </a:p>
          <a:p>
            <a:pPr eaLnBrk="1" hangingPunct="1"/>
            <a:r>
              <a:rPr lang="en-US" altLang="en-US" dirty="0"/>
              <a:t>For asymmetric networks   vs. symmetric networks: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</p:txBody>
      </p:sp>
      <p:sp>
        <p:nvSpPr>
          <p:cNvPr id="205829" name="Rectangle 5">
            <a:extLst>
              <a:ext uri="{FF2B5EF4-FFF2-40B4-BE49-F238E27FC236}">
                <a16:creationId xmlns:a16="http://schemas.microsoft.com/office/drawing/2014/main" id="{3BC51D81-F95D-1948-B2F4-28ED55CD2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994" y="-323486"/>
            <a:ext cx="186013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graphicFrame>
        <p:nvGraphicFramePr>
          <p:cNvPr id="205830" name="Object 2">
            <a:extLst>
              <a:ext uri="{FF2B5EF4-FFF2-40B4-BE49-F238E27FC236}">
                <a16:creationId xmlns:a16="http://schemas.microsoft.com/office/drawing/2014/main" id="{EA16E8E5-6B4B-D74E-B2EA-5CF9B29BA2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669689"/>
              </p:ext>
            </p:extLst>
          </p:nvPr>
        </p:nvGraphicFramePr>
        <p:xfrm>
          <a:off x="1446769" y="2969669"/>
          <a:ext cx="2372498" cy="1227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" name="Equation" r:id="rId4" imgW="18719800" imgH="9652000" progId="Equation.3">
                  <p:embed/>
                </p:oleObj>
              </mc:Choice>
              <mc:Fallback>
                <p:oleObj name="Equation" r:id="rId4" imgW="18719800" imgH="9652000" progId="Equation.3">
                  <p:embed/>
                  <p:pic>
                    <p:nvPicPr>
                      <p:cNvPr id="205830" name="Object 2">
                        <a:extLst>
                          <a:ext uri="{FF2B5EF4-FFF2-40B4-BE49-F238E27FC236}">
                            <a16:creationId xmlns:a16="http://schemas.microsoft.com/office/drawing/2014/main" id="{EA16E8E5-6B4B-D74E-B2EA-5CF9B29BA2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769" y="2969669"/>
                        <a:ext cx="2372498" cy="1227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31" name="Rectangle 6">
            <a:extLst>
              <a:ext uri="{FF2B5EF4-FFF2-40B4-BE49-F238E27FC236}">
                <a16:creationId xmlns:a16="http://schemas.microsoft.com/office/drawing/2014/main" id="{D8F11BDD-FB33-B04C-80CE-562377324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256" y="4694082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 dirty="0">
                <a:latin typeface="+mn-lt"/>
              </a:rPr>
              <a:t>Should always be included as covariate as well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</p:txBody>
      </p:sp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DFD74131-8857-6F48-A72A-C1BD81E3C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005516"/>
              </p:ext>
            </p:extLst>
          </p:nvPr>
        </p:nvGraphicFramePr>
        <p:xfrm>
          <a:off x="5498756" y="3048961"/>
          <a:ext cx="2150291" cy="114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" name="Equation" r:id="rId6" imgW="18135600" imgH="9652000" progId="Equation.3">
                  <p:embed/>
                </p:oleObj>
              </mc:Choice>
              <mc:Fallback>
                <p:oleObj name="Equation" r:id="rId6" imgW="18135600" imgH="9652000" progId="Equation.3">
                  <p:embed/>
                  <p:pic>
                    <p:nvPicPr>
                      <p:cNvPr id="206853" name="Object 2">
                        <a:extLst>
                          <a:ext uri="{FF2B5EF4-FFF2-40B4-BE49-F238E27FC236}">
                            <a16:creationId xmlns:a16="http://schemas.microsoft.com/office/drawing/2014/main" id="{71776681-A3B8-244A-8A5F-7E9EB40AA1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8756" y="3048961"/>
                        <a:ext cx="2150291" cy="114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54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B565-C50B-BA4F-B81B-AD274F0D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Size &amp; Density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F8199D-70AA-774D-8886-0F3DD8533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630157"/>
              </p:ext>
            </p:extLst>
          </p:nvPr>
        </p:nvGraphicFramePr>
        <p:xfrm>
          <a:off x="1013254" y="1690688"/>
          <a:ext cx="4065374" cy="3286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010">
                  <a:extLst>
                    <a:ext uri="{9D8B030D-6E8A-4147-A177-3AD203B41FA5}">
                      <a16:colId xmlns:a16="http://schemas.microsoft.com/office/drawing/2014/main" val="2489312139"/>
                    </a:ext>
                  </a:extLst>
                </a:gridCol>
                <a:gridCol w="2636364">
                  <a:extLst>
                    <a:ext uri="{9D8B030D-6E8A-4147-A177-3AD203B41FA5}">
                      <a16:colId xmlns:a16="http://schemas.microsoft.com/office/drawing/2014/main" val="135670584"/>
                    </a:ext>
                  </a:extLst>
                </a:gridCol>
              </a:tblGrid>
              <a:tr h="541548">
                <a:tc>
                  <a:txBody>
                    <a:bodyPr/>
                    <a:lstStyle/>
                    <a:p>
                      <a:r>
                        <a:rPr lang="en-US" dirty="0"/>
                        <a:t>Nodes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Edges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403032"/>
                  </a:ext>
                </a:extLst>
              </a:tr>
              <a:tr h="54907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29420"/>
                  </a:ext>
                </a:extLst>
              </a:tr>
              <a:tr h="54907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959685"/>
                  </a:ext>
                </a:extLst>
              </a:tr>
              <a:tr h="549070"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315203"/>
                  </a:ext>
                </a:extLst>
              </a:tr>
              <a:tr h="549070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24766"/>
                  </a:ext>
                </a:extLst>
              </a:tr>
              <a:tr h="549070"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5016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90A27C-1FCA-274B-93D1-F5C76DCC7D2D}"/>
              </a:ext>
            </a:extLst>
          </p:cNvPr>
          <p:cNvSpPr txBox="1"/>
          <p:nvPr/>
        </p:nvSpPr>
        <p:spPr>
          <a:xfrm>
            <a:off x="6147856" y="2849344"/>
            <a:ext cx="491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Requires 5.5 connections to make a density of 0.1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D8553-C561-6F43-AFB4-8FA795D2E8E6}"/>
              </a:ext>
            </a:extLst>
          </p:cNvPr>
          <p:cNvSpPr txBox="1"/>
          <p:nvPr/>
        </p:nvSpPr>
        <p:spPr>
          <a:xfrm>
            <a:off x="6147856" y="4501574"/>
            <a:ext cx="502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Requires 47.5 connections to make a density of 0.1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EA6447-9659-9341-8CCD-D9243F46935B}"/>
              </a:ext>
            </a:extLst>
          </p:cNvPr>
          <p:cNvCxnSpPr>
            <a:cxnSpLocks/>
          </p:cNvCxnSpPr>
          <p:nvPr/>
        </p:nvCxnSpPr>
        <p:spPr>
          <a:xfrm flipH="1">
            <a:off x="5212080" y="3004780"/>
            <a:ext cx="883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B3755C-548F-8C46-AA58-BCE9110B3491}"/>
              </a:ext>
            </a:extLst>
          </p:cNvPr>
          <p:cNvCxnSpPr>
            <a:cxnSpLocks/>
          </p:cNvCxnSpPr>
          <p:nvPr/>
        </p:nvCxnSpPr>
        <p:spPr>
          <a:xfrm flipH="1">
            <a:off x="5212080" y="4673500"/>
            <a:ext cx="883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67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</TotalTime>
  <Words>1847</Words>
  <Application>Microsoft Macintosh PowerPoint</Application>
  <PresentationFormat>Widescreen</PresentationFormat>
  <Paragraphs>390</Paragraphs>
  <Slides>42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Wingdings</vt:lpstr>
      <vt:lpstr>Office Theme</vt:lpstr>
      <vt:lpstr>Equation</vt:lpstr>
      <vt:lpstr>Social Network Analysis Class (Spring 2019)   Jieun Shin  </vt:lpstr>
      <vt:lpstr>Week 8: Network Level Indicators</vt:lpstr>
      <vt:lpstr>Why Study Network Level Metrics</vt:lpstr>
      <vt:lpstr>List of Network Indicators</vt:lpstr>
      <vt:lpstr>Size</vt:lpstr>
      <vt:lpstr>Network Size &amp; Behavior</vt:lpstr>
      <vt:lpstr>Dunbar’s number </vt:lpstr>
      <vt:lpstr>Density</vt:lpstr>
      <vt:lpstr>Size &amp; Density </vt:lpstr>
      <vt:lpstr>Density &amp; Communities </vt:lpstr>
      <vt:lpstr>Number of Components</vt:lpstr>
      <vt:lpstr>Reciprocity</vt:lpstr>
      <vt:lpstr>Reciprocity (Mutuality, Symmetry)</vt:lpstr>
      <vt:lpstr>Homophily </vt:lpstr>
      <vt:lpstr>PowerPoint Presentation</vt:lpstr>
      <vt:lpstr>PowerPoint Presentation</vt:lpstr>
      <vt:lpstr>Two types of homophily </vt:lpstr>
      <vt:lpstr>Mechanisms underlying homophily</vt:lpstr>
      <vt:lpstr>Georg Simmel (1858–1915) </vt:lpstr>
      <vt:lpstr>Triads </vt:lpstr>
      <vt:lpstr>Transitive Triad</vt:lpstr>
      <vt:lpstr>Triads (cont’d)</vt:lpstr>
      <vt:lpstr>MAN (Mutual, Asymmetric, Null) Census</vt:lpstr>
      <vt:lpstr>Social Balance Theory (Heider) </vt:lpstr>
      <vt:lpstr>Triadic closure </vt:lpstr>
      <vt:lpstr>Triadic Closure </vt:lpstr>
      <vt:lpstr>Reciprocity &amp; Transitivity</vt:lpstr>
      <vt:lpstr>4 Nodes?</vt:lpstr>
      <vt:lpstr>Diameter</vt:lpstr>
      <vt:lpstr>Average Path Length (APL)</vt:lpstr>
      <vt:lpstr>Clustering</vt:lpstr>
      <vt:lpstr>Clustering: Personal Network Density  (local measure)</vt:lpstr>
      <vt:lpstr>Watts &amp; Strogatz (1998)</vt:lpstr>
      <vt:lpstr>Centralization</vt:lpstr>
      <vt:lpstr>PowerPoint Presentation</vt:lpstr>
      <vt:lpstr>PowerPoint Presentation</vt:lpstr>
      <vt:lpstr>Centralization</vt:lpstr>
      <vt:lpstr>Core Periphery Structures</vt:lpstr>
      <vt:lpstr>Core Periphery</vt:lpstr>
      <vt:lpstr>If we have more time… </vt:lpstr>
      <vt:lpstr>2 Mode Data</vt:lpstr>
      <vt:lpstr>Transposing a Matrix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 Class (Spring 2019)   Jieun Shin  [ Week 7 ]</dc:title>
  <dc:creator>Microsoft Office User</dc:creator>
  <cp:lastModifiedBy>Microsoft Office User</cp:lastModifiedBy>
  <cp:revision>56</cp:revision>
  <dcterms:created xsi:type="dcterms:W3CDTF">2019-02-03T20:57:01Z</dcterms:created>
  <dcterms:modified xsi:type="dcterms:W3CDTF">2019-03-11T13:23:08Z</dcterms:modified>
</cp:coreProperties>
</file>